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6" r:id="rId4"/>
    <p:sldId id="258" r:id="rId5"/>
    <p:sldId id="259" r:id="rId6"/>
    <p:sldId id="261" r:id="rId7"/>
    <p:sldId id="262" r:id="rId8"/>
    <p:sldId id="263" r:id="rId9"/>
    <p:sldId id="265" r:id="rId10"/>
  </p:sldIdLst>
  <p:sldSz cx="14630400" cy="8229600"/>
  <p:notesSz cx="8229600" cy="14630400"/>
  <p:embeddedFontLst>
    <p:embeddedFont>
      <p:font typeface="Instrument Sans Semi Bold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Instrument Sans Medium" charset="0"/>
      <p:regular r:id="rId17"/>
    </p:embeddedFont>
    <p:embeddedFont>
      <p:font typeface="Baskerville Old Face" pitchFamily="18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F1F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DD9A7C-5837-4033-98B9-99E9A34C102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28C08D-5735-4EEB-988A-A540E25DF594}">
      <dgm:prSet phldrT="[Текст]"/>
      <dgm:spPr>
        <a:solidFill>
          <a:srgbClr val="F1FE4C"/>
        </a:solidFill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DCC6CE16-27C8-4AB1-9E6E-C09D1E6C169A}" type="parTrans" cxnId="{D66F710C-B8D6-45FA-A60D-09395C9AA9FB}">
      <dgm:prSet/>
      <dgm:spPr/>
      <dgm:t>
        <a:bodyPr/>
        <a:lstStyle/>
        <a:p>
          <a:endParaRPr lang="ru-RU"/>
        </a:p>
      </dgm:t>
    </dgm:pt>
    <dgm:pt modelId="{23D867DE-B5CB-4C77-88AD-5EE4450DAFCF}" type="sibTrans" cxnId="{D66F710C-B8D6-45FA-A60D-09395C9AA9FB}">
      <dgm:prSet/>
      <dgm:spPr/>
      <dgm:t>
        <a:bodyPr/>
        <a:lstStyle/>
        <a:p>
          <a:endParaRPr lang="ru-RU"/>
        </a:p>
      </dgm:t>
    </dgm:pt>
    <dgm:pt modelId="{CFEBFEFA-1559-408D-825F-79EFDFAA2738}">
      <dgm:prSet phldrT="[Текст]"/>
      <dgm:spPr>
        <a:solidFill>
          <a:srgbClr val="92D050"/>
        </a:solidFill>
      </dgm:spPr>
      <dgm:t>
        <a:bodyPr/>
        <a:lstStyle/>
        <a:p>
          <a:r>
            <a:rPr lang="ru-RU" smtClean="0"/>
            <a:t>+</a:t>
          </a:r>
          <a:endParaRPr lang="ru-RU" dirty="0"/>
        </a:p>
      </dgm:t>
    </dgm:pt>
    <dgm:pt modelId="{E5D5681C-1D59-4122-AA0C-01F370234438}" type="parTrans" cxnId="{C5490968-77A9-477D-84C2-6283D6E819EA}">
      <dgm:prSet/>
      <dgm:spPr/>
      <dgm:t>
        <a:bodyPr/>
        <a:lstStyle/>
        <a:p>
          <a:endParaRPr lang="ru-RU"/>
        </a:p>
      </dgm:t>
    </dgm:pt>
    <dgm:pt modelId="{6CD88C52-B6A8-4500-8248-E1ECCFBD47D5}" type="sibTrans" cxnId="{C5490968-77A9-477D-84C2-6283D6E819EA}">
      <dgm:prSet/>
      <dgm:spPr/>
      <dgm:t>
        <a:bodyPr/>
        <a:lstStyle/>
        <a:p>
          <a:endParaRPr lang="ru-RU"/>
        </a:p>
      </dgm:t>
    </dgm:pt>
    <dgm:pt modelId="{D66AA966-A85C-418F-9D55-762098B7E806}">
      <dgm:prSet phldrT="[Текст]"/>
      <dgm:spPr/>
      <dgm:t>
        <a:bodyPr/>
        <a:lstStyle/>
        <a:p>
          <a:pPr>
            <a:spcAft>
              <a:spcPts val="0"/>
            </a:spcAft>
          </a:pPr>
          <a:endParaRPr lang="ru-RU" dirty="0"/>
        </a:p>
      </dgm:t>
    </dgm:pt>
    <dgm:pt modelId="{9B21D522-64F6-4740-966A-9B8B9D64217E}" type="parTrans" cxnId="{BB40C04E-857A-45F6-958E-9FCF808FC903}">
      <dgm:prSet/>
      <dgm:spPr/>
      <dgm:t>
        <a:bodyPr/>
        <a:lstStyle/>
        <a:p>
          <a:endParaRPr lang="ru-RU"/>
        </a:p>
      </dgm:t>
    </dgm:pt>
    <dgm:pt modelId="{F08784B2-6212-48B9-9B99-446CA7C2C782}" type="sibTrans" cxnId="{BB40C04E-857A-45F6-958E-9FCF808FC903}">
      <dgm:prSet/>
      <dgm:spPr/>
      <dgm:t>
        <a:bodyPr/>
        <a:lstStyle/>
        <a:p>
          <a:endParaRPr lang="ru-RU"/>
        </a:p>
      </dgm:t>
    </dgm:pt>
    <dgm:pt modelId="{0BA0CB5A-389C-4632-B85D-26D8A4CE4AE2}">
      <dgm:prSet phldrT="[Текст]"/>
      <dgm:spPr>
        <a:solidFill>
          <a:srgbClr val="FF1D1D"/>
        </a:solidFill>
      </dgm:spPr>
      <dgm:t>
        <a:bodyPr/>
        <a:lstStyle/>
        <a:p>
          <a:r>
            <a:rPr lang="ru-RU" dirty="0" smtClean="0"/>
            <a:t>!</a:t>
          </a:r>
          <a:endParaRPr lang="ru-RU" dirty="0"/>
        </a:p>
      </dgm:t>
    </dgm:pt>
    <dgm:pt modelId="{F91FED61-7B47-4775-8D10-2213C87A1E9C}" type="parTrans" cxnId="{A45CA850-E072-4A54-A66E-66B6AF796EC6}">
      <dgm:prSet/>
      <dgm:spPr/>
      <dgm:t>
        <a:bodyPr/>
        <a:lstStyle/>
        <a:p>
          <a:endParaRPr lang="ru-RU"/>
        </a:p>
      </dgm:t>
    </dgm:pt>
    <dgm:pt modelId="{1101BE57-35FC-4FE1-909F-20DE9085F8A5}" type="sibTrans" cxnId="{A45CA850-E072-4A54-A66E-66B6AF796EC6}">
      <dgm:prSet/>
      <dgm:spPr/>
      <dgm:t>
        <a:bodyPr/>
        <a:lstStyle/>
        <a:p>
          <a:endParaRPr lang="ru-RU"/>
        </a:p>
      </dgm:t>
    </dgm:pt>
    <dgm:pt modelId="{144335BF-60DA-4AD5-880F-16B902355835}" type="pres">
      <dgm:prSet presAssocID="{BBDD9A7C-5837-4033-98B9-99E9A34C102A}" presName="matrix" presStyleCnt="0">
        <dgm:presLayoutVars>
          <dgm:chMax val="1"/>
          <dgm:dir/>
          <dgm:resizeHandles val="exact"/>
        </dgm:presLayoutVars>
      </dgm:prSet>
      <dgm:spPr/>
    </dgm:pt>
    <dgm:pt modelId="{56CFF001-8864-4AD8-8DFD-83566BD3E9B3}" type="pres">
      <dgm:prSet presAssocID="{BBDD9A7C-5837-4033-98B9-99E9A34C102A}" presName="diamond" presStyleLbl="bgShp" presStyleIdx="0" presStyleCnt="1"/>
      <dgm:spPr/>
    </dgm:pt>
    <dgm:pt modelId="{587752A3-8ABA-44ED-9BD3-508A5325E8B8}" type="pres">
      <dgm:prSet presAssocID="{BBDD9A7C-5837-4033-98B9-99E9A34C102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7E5A2E-FA3E-4051-BD4F-F44383BF7555}" type="pres">
      <dgm:prSet presAssocID="{BBDD9A7C-5837-4033-98B9-99E9A34C102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BC926-BBC7-4ED9-A540-0D1FCF72C5A6}" type="pres">
      <dgm:prSet presAssocID="{BBDD9A7C-5837-4033-98B9-99E9A34C102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B2557-A509-46F6-A826-34C6138BF209}" type="pres">
      <dgm:prSet presAssocID="{BBDD9A7C-5837-4033-98B9-99E9A34C102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2C27D7-C3C6-4C4B-A109-E281DE59FD88}" type="presOf" srcId="{CFEBFEFA-1559-408D-825F-79EFDFAA2738}" destId="{3C7E5A2E-FA3E-4051-BD4F-F44383BF7555}" srcOrd="0" destOrd="0" presId="urn:microsoft.com/office/officeart/2005/8/layout/matrix3"/>
    <dgm:cxn modelId="{99E90D54-B3C8-434D-A392-D4D87453762A}" type="presOf" srcId="{BBDD9A7C-5837-4033-98B9-99E9A34C102A}" destId="{144335BF-60DA-4AD5-880F-16B902355835}" srcOrd="0" destOrd="0" presId="urn:microsoft.com/office/officeart/2005/8/layout/matrix3"/>
    <dgm:cxn modelId="{A45CA850-E072-4A54-A66E-66B6AF796EC6}" srcId="{BBDD9A7C-5837-4033-98B9-99E9A34C102A}" destId="{0BA0CB5A-389C-4632-B85D-26D8A4CE4AE2}" srcOrd="3" destOrd="0" parTransId="{F91FED61-7B47-4775-8D10-2213C87A1E9C}" sibTransId="{1101BE57-35FC-4FE1-909F-20DE9085F8A5}"/>
    <dgm:cxn modelId="{D66F710C-B8D6-45FA-A60D-09395C9AA9FB}" srcId="{BBDD9A7C-5837-4033-98B9-99E9A34C102A}" destId="{CB28C08D-5735-4EEB-988A-A540E25DF594}" srcOrd="0" destOrd="0" parTransId="{DCC6CE16-27C8-4AB1-9E6E-C09D1E6C169A}" sibTransId="{23D867DE-B5CB-4C77-88AD-5EE4450DAFCF}"/>
    <dgm:cxn modelId="{94E09BD2-12FD-4B0C-8BF0-60CB58A2E29C}" type="presOf" srcId="{D66AA966-A85C-418F-9D55-762098B7E806}" destId="{D05BC926-BBC7-4ED9-A540-0D1FCF72C5A6}" srcOrd="0" destOrd="0" presId="urn:microsoft.com/office/officeart/2005/8/layout/matrix3"/>
    <dgm:cxn modelId="{BB40C04E-857A-45F6-958E-9FCF808FC903}" srcId="{BBDD9A7C-5837-4033-98B9-99E9A34C102A}" destId="{D66AA966-A85C-418F-9D55-762098B7E806}" srcOrd="2" destOrd="0" parTransId="{9B21D522-64F6-4740-966A-9B8B9D64217E}" sibTransId="{F08784B2-6212-48B9-9B99-446CA7C2C782}"/>
    <dgm:cxn modelId="{C5490968-77A9-477D-84C2-6283D6E819EA}" srcId="{BBDD9A7C-5837-4033-98B9-99E9A34C102A}" destId="{CFEBFEFA-1559-408D-825F-79EFDFAA2738}" srcOrd="1" destOrd="0" parTransId="{E5D5681C-1D59-4122-AA0C-01F370234438}" sibTransId="{6CD88C52-B6A8-4500-8248-E1ECCFBD47D5}"/>
    <dgm:cxn modelId="{67101D1D-7D0D-4AEB-805C-01B1B8EB2951}" type="presOf" srcId="{0BA0CB5A-389C-4632-B85D-26D8A4CE4AE2}" destId="{EE7B2557-A509-46F6-A826-34C6138BF209}" srcOrd="0" destOrd="0" presId="urn:microsoft.com/office/officeart/2005/8/layout/matrix3"/>
    <dgm:cxn modelId="{73B6236E-8DAA-47FC-8C12-08B8B93A28E8}" type="presOf" srcId="{CB28C08D-5735-4EEB-988A-A540E25DF594}" destId="{587752A3-8ABA-44ED-9BD3-508A5325E8B8}" srcOrd="0" destOrd="0" presId="urn:microsoft.com/office/officeart/2005/8/layout/matrix3"/>
    <dgm:cxn modelId="{82A485F8-B943-4D27-B6AA-788B7BFB2457}" type="presParOf" srcId="{144335BF-60DA-4AD5-880F-16B902355835}" destId="{56CFF001-8864-4AD8-8DFD-83566BD3E9B3}" srcOrd="0" destOrd="0" presId="urn:microsoft.com/office/officeart/2005/8/layout/matrix3"/>
    <dgm:cxn modelId="{BF272BC7-CFCC-48A2-91EB-D5B9C8D5F3CD}" type="presParOf" srcId="{144335BF-60DA-4AD5-880F-16B902355835}" destId="{587752A3-8ABA-44ED-9BD3-508A5325E8B8}" srcOrd="1" destOrd="0" presId="urn:microsoft.com/office/officeart/2005/8/layout/matrix3"/>
    <dgm:cxn modelId="{5AEC838D-C3F0-476A-87FB-72F00718124F}" type="presParOf" srcId="{144335BF-60DA-4AD5-880F-16B902355835}" destId="{3C7E5A2E-FA3E-4051-BD4F-F44383BF7555}" srcOrd="2" destOrd="0" presId="urn:microsoft.com/office/officeart/2005/8/layout/matrix3"/>
    <dgm:cxn modelId="{55A6274D-F9C3-4069-B7CA-E902E3B810E5}" type="presParOf" srcId="{144335BF-60DA-4AD5-880F-16B902355835}" destId="{D05BC926-BBC7-4ED9-A540-0D1FCF72C5A6}" srcOrd="3" destOrd="0" presId="urn:microsoft.com/office/officeart/2005/8/layout/matrix3"/>
    <dgm:cxn modelId="{202DE33C-6C70-4BE4-B342-3FC69C05313F}" type="presParOf" srcId="{144335BF-60DA-4AD5-880F-16B902355835}" destId="{EE7B2557-A509-46F6-A826-34C6138BF20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FF001-8864-4AD8-8DFD-83566BD3E9B3}">
      <dsp:nvSpPr>
        <dsp:cNvPr id="0" name=""/>
        <dsp:cNvSpPr/>
      </dsp:nvSpPr>
      <dsp:spPr>
        <a:xfrm>
          <a:off x="1297865" y="0"/>
          <a:ext cx="4756983" cy="475698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752A3-8ABA-44ED-9BD3-508A5325E8B8}">
      <dsp:nvSpPr>
        <dsp:cNvPr id="0" name=""/>
        <dsp:cNvSpPr/>
      </dsp:nvSpPr>
      <dsp:spPr>
        <a:xfrm>
          <a:off x="1749778" y="451913"/>
          <a:ext cx="1855223" cy="1855223"/>
        </a:xfrm>
        <a:prstGeom prst="roundRect">
          <a:avLst/>
        </a:prstGeom>
        <a:solidFill>
          <a:srgbClr val="F1FE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1840343" y="542478"/>
        <a:ext cx="1674093" cy="1674093"/>
      </dsp:txXfrm>
    </dsp:sp>
    <dsp:sp modelId="{3C7E5A2E-FA3E-4051-BD4F-F44383BF7555}">
      <dsp:nvSpPr>
        <dsp:cNvPr id="0" name=""/>
        <dsp:cNvSpPr/>
      </dsp:nvSpPr>
      <dsp:spPr>
        <a:xfrm>
          <a:off x="3747711" y="451913"/>
          <a:ext cx="1855223" cy="1855223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smtClean="0"/>
            <a:t>+</a:t>
          </a:r>
          <a:endParaRPr lang="ru-RU" sz="6500" kern="1200" dirty="0"/>
        </a:p>
      </dsp:txBody>
      <dsp:txXfrm>
        <a:off x="3838276" y="542478"/>
        <a:ext cx="1674093" cy="1674093"/>
      </dsp:txXfrm>
    </dsp:sp>
    <dsp:sp modelId="{D05BC926-BBC7-4ED9-A540-0D1FCF72C5A6}">
      <dsp:nvSpPr>
        <dsp:cNvPr id="0" name=""/>
        <dsp:cNvSpPr/>
      </dsp:nvSpPr>
      <dsp:spPr>
        <a:xfrm>
          <a:off x="1749778" y="2449846"/>
          <a:ext cx="1855223" cy="18552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6500" kern="1200" dirty="0"/>
        </a:p>
      </dsp:txBody>
      <dsp:txXfrm>
        <a:off x="1840343" y="2540411"/>
        <a:ext cx="1674093" cy="1674093"/>
      </dsp:txXfrm>
    </dsp:sp>
    <dsp:sp modelId="{EE7B2557-A509-46F6-A826-34C6138BF209}">
      <dsp:nvSpPr>
        <dsp:cNvPr id="0" name=""/>
        <dsp:cNvSpPr/>
      </dsp:nvSpPr>
      <dsp:spPr>
        <a:xfrm>
          <a:off x="3747711" y="2449846"/>
          <a:ext cx="1855223" cy="1855223"/>
        </a:xfrm>
        <a:prstGeom prst="roundRect">
          <a:avLst/>
        </a:prstGeom>
        <a:solidFill>
          <a:srgbClr val="FF1D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!</a:t>
          </a:r>
          <a:endParaRPr lang="ru-RU" sz="6500" kern="1200" dirty="0"/>
        </a:p>
      </dsp:txBody>
      <dsp:txXfrm>
        <a:off x="3838276" y="2540411"/>
        <a:ext cx="1674093" cy="1674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89B97-3A4D-4BF3-ADF3-812391845587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EC2D8-A634-4847-BDFB-F83E2710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7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63223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" y="-2"/>
            <a:ext cx="1463223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2"/>
          <p:cNvSpPr/>
          <p:nvPr/>
        </p:nvSpPr>
        <p:spPr>
          <a:xfrm>
            <a:off x="631916" y="2415976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Познавательно-творческий проект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Конкурс-фестиваль «По улицам города Екатеринбург»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Настольная игра для детей 6-7 лет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54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«</a:t>
            </a:r>
            <a:r>
              <a:rPr lang="en-US" sz="54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Прогулка</a:t>
            </a:r>
            <a:r>
              <a:rPr lang="en-US" sz="54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54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по </a:t>
            </a:r>
            <a:r>
              <a:rPr lang="en-US" sz="5400" dirty="0" err="1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Улице</a:t>
            </a:r>
            <a:r>
              <a:rPr lang="en-US" sz="54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54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Знаний</a:t>
            </a:r>
            <a:r>
              <a:rPr lang="ru-RU" sz="54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»</a:t>
            </a:r>
            <a:endParaRPr lang="en-US" sz="5400" dirty="0">
              <a:latin typeface="Baskerville Old Face" pitchFamily="18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6160730" y="5349820"/>
            <a:ext cx="7185074" cy="1791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091C53"/>
                </a:solidFill>
                <a:latin typeface="Baskerville Old Face" pitchFamily="18" charset="0"/>
              </a:rPr>
              <a:t>Название команды: </a:t>
            </a:r>
            <a:r>
              <a:rPr lang="ru-RU" sz="2000" dirty="0" smtClean="0">
                <a:solidFill>
                  <a:srgbClr val="091C53"/>
                </a:solidFill>
                <a:latin typeface="Baskerville Old Face" pitchFamily="18" charset="0"/>
              </a:rPr>
              <a:t>«Фантазеры»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091C53"/>
                </a:solidFill>
                <a:latin typeface="Baskerville Old Face" pitchFamily="18" charset="0"/>
              </a:rPr>
              <a:t>Педагог:</a:t>
            </a:r>
            <a:r>
              <a:rPr lang="ru-RU" sz="2000" dirty="0" smtClean="0">
                <a:solidFill>
                  <a:srgbClr val="091C53"/>
                </a:solidFill>
                <a:latin typeface="Baskerville Old Face" pitchFamily="18" charset="0"/>
              </a:rPr>
              <a:t> </a:t>
            </a:r>
            <a:r>
              <a:rPr lang="ru-RU" sz="2000" dirty="0" err="1" smtClean="0">
                <a:solidFill>
                  <a:srgbClr val="091C53"/>
                </a:solidFill>
                <a:latin typeface="Baskerville Old Face" pitchFamily="18" charset="0"/>
              </a:rPr>
              <a:t>Корюкалова</a:t>
            </a:r>
            <a:r>
              <a:rPr lang="ru-RU" sz="2000" dirty="0" smtClean="0">
                <a:solidFill>
                  <a:srgbClr val="091C53"/>
                </a:solidFill>
                <a:latin typeface="Baskerville Old Face" pitchFamily="18" charset="0"/>
              </a:rPr>
              <a:t> </a:t>
            </a:r>
            <a:r>
              <a:rPr lang="ru-RU" sz="2000" dirty="0" err="1" smtClean="0">
                <a:solidFill>
                  <a:srgbClr val="091C53"/>
                </a:solidFill>
                <a:latin typeface="Baskerville Old Face" pitchFamily="18" charset="0"/>
              </a:rPr>
              <a:t>Рушания</a:t>
            </a:r>
            <a:r>
              <a:rPr lang="ru-RU" sz="2000" dirty="0" smtClean="0">
                <a:solidFill>
                  <a:srgbClr val="091C53"/>
                </a:solidFill>
                <a:latin typeface="Baskerville Old Face" pitchFamily="18" charset="0"/>
              </a:rPr>
              <a:t> </a:t>
            </a:r>
            <a:r>
              <a:rPr lang="ru-RU" sz="2000" dirty="0" err="1" smtClean="0">
                <a:solidFill>
                  <a:srgbClr val="091C53"/>
                </a:solidFill>
                <a:latin typeface="Baskerville Old Face" pitchFamily="18" charset="0"/>
              </a:rPr>
              <a:t>К</a:t>
            </a:r>
            <a:r>
              <a:rPr lang="ru-RU" sz="2000" dirty="0" err="1" smtClean="0">
                <a:solidFill>
                  <a:srgbClr val="091C53"/>
                </a:solidFill>
                <a:latin typeface="Baskerville Old Face" pitchFamily="18" charset="0"/>
              </a:rPr>
              <a:t>анифовна</a:t>
            </a:r>
            <a:endParaRPr lang="ru-RU" sz="2000" dirty="0" smtClean="0">
              <a:solidFill>
                <a:srgbClr val="091C53"/>
              </a:solidFill>
              <a:latin typeface="Baskerville Old Face" pitchFamily="18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091C53"/>
                </a:solidFill>
                <a:latin typeface="Baskerville Old Face" pitchFamily="18" charset="0"/>
              </a:rPr>
              <a:t>Семья Прибытковых: </a:t>
            </a:r>
            <a:r>
              <a:rPr lang="ru-RU" sz="2000" dirty="0" smtClean="0">
                <a:solidFill>
                  <a:srgbClr val="091C53"/>
                </a:solidFill>
                <a:latin typeface="Baskerville Old Face" pitchFamily="18" charset="0"/>
              </a:rPr>
              <a:t>Яна Сергеевна, София, Александр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5" name="Text 2"/>
          <p:cNvSpPr/>
          <p:nvPr/>
        </p:nvSpPr>
        <p:spPr>
          <a:xfrm>
            <a:off x="3073751" y="1764321"/>
            <a:ext cx="8481063" cy="544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091C53"/>
                </a:solidFill>
                <a:latin typeface="Baskerville Old Face" pitchFamily="18" charset="0"/>
              </a:rPr>
              <a:t>МБДОУ – детский сад «Детство» детский сад №432</a:t>
            </a:r>
            <a:endParaRPr lang="en-U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4290646" y="951921"/>
            <a:ext cx="9151858" cy="55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Встреча с </a:t>
            </a:r>
            <a:r>
              <a:rPr lang="en-US" sz="4800" dirty="0" err="1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Софьей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Ковалевской</a:t>
            </a:r>
            <a:endParaRPr lang="en-US" sz="4800" dirty="0">
              <a:latin typeface="Baskerville Old Face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1" y="1227252"/>
            <a:ext cx="3533225" cy="4964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3"/>
          <p:cNvSpPr/>
          <p:nvPr/>
        </p:nvSpPr>
        <p:spPr>
          <a:xfrm>
            <a:off x="995455" y="6788962"/>
            <a:ext cx="4318754" cy="845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Первая женщина-профессор математики в Северной Европе. Наш путеводитель по миру чисел.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5455" y="6296502"/>
            <a:ext cx="2202656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Софья Ковалевская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290646" y="1734123"/>
            <a:ext cx="9748911" cy="1365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Прежде чем начать игру,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мы</a:t>
            </a:r>
            <a:r>
              <a:rPr lang="ru-RU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познакомили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наших юных исследователей с удивительной историей Софьи Ковалевской — первой в мире женщиной-профессором математики. Эта карта-маршрут вдохновлена её жизнью и достижениями, делая абстрактные знания живыми и близкими.</a:t>
            </a:r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2054" name="Picture 6" descr="https://sun9-67.userapi.com/s/v1/if2/yJO9L26hriiSDY3wDhrsCnmTPYK1gmIXkwnPDsEq_F_-T9B0LeebkBzdZJsHCTZiGh9foIg0YI8G7Xx6TOHhMywl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r="8257"/>
          <a:stretch/>
        </p:blipFill>
        <p:spPr bwMode="auto">
          <a:xfrm>
            <a:off x="5941047" y="2933674"/>
            <a:ext cx="7357402" cy="4883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1"/>
          <p:cNvSpPr/>
          <p:nvPr/>
        </p:nvSpPr>
        <p:spPr>
          <a:xfrm>
            <a:off x="583168" y="1781770"/>
            <a:ext cx="13464064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Цель</a:t>
            </a:r>
            <a:r>
              <a:rPr lang="en-US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игры</a:t>
            </a:r>
            <a:r>
              <a:rPr lang="en-US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: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Первым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дойти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до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финиша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— к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памятнику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Софье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Ковалевской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000" dirty="0" smtClean="0">
              <a:latin typeface="Baskerville Old Face" pitchFamily="18" charset="0"/>
            </a:endParaRPr>
          </a:p>
          <a:p>
            <a:pPr marL="0" indent="0" algn="l">
              <a:lnSpc>
                <a:spcPts val="2050"/>
              </a:lnSpc>
              <a:buNone/>
            </a:pP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83168" y="2181820"/>
            <a:ext cx="722221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Игровое поле: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Красочная карта-маршрут в виде улицы Софьи Ковалевской с обозначенными локациями.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3168" y="2855742"/>
            <a:ext cx="6739720" cy="305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Кубик</a:t>
            </a:r>
            <a:r>
              <a:rPr lang="en-US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: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Классический шестигранный кубик </a:t>
            </a:r>
            <a:r>
              <a:rPr lang="en-US" sz="2000" dirty="0" err="1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для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endParaRPr lang="ru-RU" sz="2000" dirty="0" smtClean="0">
              <a:solidFill>
                <a:srgbClr val="1E3063"/>
              </a:solidFill>
              <a:latin typeface="Baskerville Old Face" pitchFamily="18" charset="0"/>
              <a:ea typeface="Instrument Sans Medium" pitchFamily="34" charset="-122"/>
              <a:cs typeface="Instrument Sans Medium" pitchFamily="34" charset="-120"/>
            </a:endParaRPr>
          </a:p>
          <a:p>
            <a:pPr algn="l">
              <a:lnSpc>
                <a:spcPts val="2050"/>
              </a:lnSpc>
              <a:buSzPct val="100000"/>
            </a:pP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определения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количества шагов.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83168" y="3454791"/>
            <a:ext cx="722221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Фигурки игроков (4 шт.):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Четыре </a:t>
            </a:r>
            <a:r>
              <a:rPr lang="en-US" sz="2000" dirty="0" err="1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яркие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фигурки</a:t>
            </a:r>
            <a:r>
              <a:rPr lang="ru-RU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разных цветов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3168" y="4114800"/>
            <a:ext cx="7885583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Карточки</a:t>
            </a:r>
            <a:r>
              <a:rPr lang="en-US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: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endParaRPr lang="ru-RU" sz="2000" dirty="0" smtClean="0">
              <a:solidFill>
                <a:srgbClr val="1E3063"/>
              </a:solidFill>
              <a:latin typeface="Baskerville Old Face" pitchFamily="18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050"/>
              </a:lnSpc>
              <a:buSzPct val="100000"/>
            </a:pP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o	Карточки «Противоположности» (желтые): вопросы на ориентировку в пространстве, определение сторон.</a:t>
            </a:r>
          </a:p>
          <a:p>
            <a:pPr>
              <a:lnSpc>
                <a:spcPts val="2050"/>
              </a:lnSpc>
              <a:buSzPct val="100000"/>
            </a:pP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o	Карточки «Задачки» (зеленые): Простые математические задачки. </a:t>
            </a:r>
          </a:p>
          <a:p>
            <a:pPr>
              <a:lnSpc>
                <a:spcPts val="2050"/>
              </a:lnSpc>
              <a:buSzPct val="100000"/>
            </a:pP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o	Карточки «Обрати внимание!» (красные): Веселые задания на логику и внимание.</a:t>
            </a:r>
          </a:p>
          <a:p>
            <a:pPr>
              <a:lnSpc>
                <a:spcPts val="2050"/>
              </a:lnSpc>
              <a:buSzPct val="100000"/>
            </a:pP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o	Карточки «Сюрприз Улицы» (синие): Случайные события, продвигающие вперед или немного назад.</a:t>
            </a:r>
          </a:p>
        </p:txBody>
      </p:sp>
      <p:sp>
        <p:nvSpPr>
          <p:cNvPr id="8" name="Text 6"/>
          <p:cNvSpPr/>
          <p:nvPr/>
        </p:nvSpPr>
        <p:spPr>
          <a:xfrm>
            <a:off x="583168" y="6961739"/>
            <a:ext cx="722221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Оформление поля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— это наша Улица Знаний.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От </a:t>
            </a:r>
            <a:r>
              <a:rPr lang="ru-RU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с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тарт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а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до </a:t>
            </a:r>
            <a:r>
              <a:rPr lang="ru-RU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ф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иниш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а</a:t>
            </a:r>
            <a:r>
              <a:rPr lang="ru-RU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—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важн</a:t>
            </a:r>
            <a:r>
              <a:rPr lang="ru-RU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ые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локации, связанные с наукой и природой.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583168" y="962542"/>
            <a:ext cx="5543312" cy="520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Компоненты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игры</a:t>
            </a:r>
            <a:endParaRPr lang="en-US" sz="4800" dirty="0">
              <a:latin typeface="Baskerville Old Face" pitchFamily="18" charset="0"/>
            </a:endParaRPr>
          </a:p>
        </p:txBody>
      </p:sp>
      <p:pic>
        <p:nvPicPr>
          <p:cNvPr id="4098" name="Picture 2" descr="https://sun9-53.userapi.com/s/v1/ig2/-eUFVH9enCwpgq8wjtVF0gyoGgEw45kZSq0c3EBnJQcphQs-_GFZeOT3zQkbzJJMXKBn8BpK30gNSFtbuyeJ5P4t.jpg?quality=95&amp;as=32x57,48x85,72x128,108x192,160x284,240x427,360x640,480x853,540x960,640x1138,720x1280,1080x1920,1280x2276,1440x256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4"/>
          <a:stretch/>
        </p:blipFill>
        <p:spPr bwMode="auto">
          <a:xfrm>
            <a:off x="8828116" y="1313726"/>
            <a:ext cx="4963977" cy="630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9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6"/>
          <p:cNvSpPr/>
          <p:nvPr/>
        </p:nvSpPr>
        <p:spPr>
          <a:xfrm>
            <a:off x="583168" y="4373285"/>
            <a:ext cx="722221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83168" y="5972889"/>
            <a:ext cx="4376976" cy="1532692"/>
          </a:xfrm>
          <a:prstGeom prst="roundRect">
            <a:avLst>
              <a:gd name="adj" fmla="val 7159"/>
            </a:avLst>
          </a:prstGeom>
          <a:solidFill>
            <a:srgbClr val="FFFFFF"/>
          </a:solidFill>
          <a:ln w="22860">
            <a:solidFill>
              <a:srgbClr val="0540AD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60308" y="5972889"/>
            <a:ext cx="91440" cy="1532692"/>
          </a:xfrm>
          <a:prstGeom prst="roundRect">
            <a:avLst>
              <a:gd name="adj" fmla="val 164005"/>
            </a:avLst>
          </a:prstGeom>
          <a:solidFill>
            <a:srgbClr val="0540AD"/>
          </a:solidFill>
          <a:ln/>
        </p:spPr>
      </p:sp>
      <p:sp>
        <p:nvSpPr>
          <p:cNvPr id="13" name="Text 10"/>
          <p:cNvSpPr/>
          <p:nvPr/>
        </p:nvSpPr>
        <p:spPr>
          <a:xfrm>
            <a:off x="841177" y="6162318"/>
            <a:ext cx="24656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Дендрологический парк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1177" y="6522482"/>
            <a:ext cx="3929539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Здесь можно узнать о природе и заодно потренироваться в счете деревьев или цветов!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126712" y="5972889"/>
            <a:ext cx="4376976" cy="1532692"/>
          </a:xfrm>
          <a:prstGeom prst="roundRect">
            <a:avLst>
              <a:gd name="adj" fmla="val 7159"/>
            </a:avLst>
          </a:prstGeom>
          <a:solidFill>
            <a:srgbClr val="FFFFFF"/>
          </a:solidFill>
          <a:ln w="22860">
            <a:solidFill>
              <a:srgbClr val="0540AD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103852" y="5972889"/>
            <a:ext cx="91440" cy="1532692"/>
          </a:xfrm>
          <a:prstGeom prst="roundRect">
            <a:avLst>
              <a:gd name="adj" fmla="val 164005"/>
            </a:avLst>
          </a:prstGeom>
          <a:solidFill>
            <a:srgbClr val="0540AD"/>
          </a:solidFill>
          <a:ln/>
        </p:spPr>
      </p:sp>
      <p:sp>
        <p:nvSpPr>
          <p:cNvPr id="17" name="Text 14"/>
          <p:cNvSpPr/>
          <p:nvPr/>
        </p:nvSpPr>
        <p:spPr>
          <a:xfrm>
            <a:off x="5384721" y="6162318"/>
            <a:ext cx="3929539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Уральский Федеральный Университет (УрФУ)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384721" y="6739235"/>
            <a:ext cx="3929539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Символ знаний и науки, напоминание о том, как важно учиться.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9670256" y="5972889"/>
            <a:ext cx="4376976" cy="1532692"/>
          </a:xfrm>
          <a:prstGeom prst="roundRect">
            <a:avLst>
              <a:gd name="adj" fmla="val 7159"/>
            </a:avLst>
          </a:prstGeom>
          <a:solidFill>
            <a:srgbClr val="FFFFFF"/>
          </a:solidFill>
          <a:ln w="22860">
            <a:solidFill>
              <a:srgbClr val="0540AD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9647396" y="5972889"/>
            <a:ext cx="91440" cy="1532692"/>
          </a:xfrm>
          <a:prstGeom prst="roundRect">
            <a:avLst>
              <a:gd name="adj" fmla="val 164005"/>
            </a:avLst>
          </a:prstGeom>
          <a:solidFill>
            <a:srgbClr val="0540AD"/>
          </a:solidFill>
          <a:ln/>
        </p:spPr>
      </p:sp>
      <p:sp>
        <p:nvSpPr>
          <p:cNvPr id="21" name="Text 18"/>
          <p:cNvSpPr/>
          <p:nvPr/>
        </p:nvSpPr>
        <p:spPr>
          <a:xfrm>
            <a:off x="9928265" y="6162318"/>
            <a:ext cx="2353508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 err="1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Памятник</a:t>
            </a: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Софье </a:t>
            </a: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Ковалевской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9928265" y="6522482"/>
            <a:ext cx="3929539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Наш Финиш! Цель, к которой мы стремимся, используя все наши знания.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23" name="Text 4"/>
          <p:cNvSpPr/>
          <p:nvPr/>
        </p:nvSpPr>
        <p:spPr>
          <a:xfrm>
            <a:off x="560308" y="1844516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3074" name="Picture 2" descr="https://sun9-42.userapi.com/s/v1/ig2/9q2bVtIW6miagaFOrMyPkfM0rNwFI9HW1P9odL5n1s3XosxAZNVBubEahQIQJWxUGjOyk_EyZPmeQJGA991g5glF.jpg?quality=95&amp;as=32x43,48x64,72x96,108x144,160x213,240x319,360x478,480x638,540x718,640x851,720x957,1080x1436,1280x1701,1440x1914,1926x256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b="3690"/>
          <a:stretch/>
        </p:blipFill>
        <p:spPr bwMode="auto">
          <a:xfrm rot="16200000">
            <a:off x="1229039" y="522651"/>
            <a:ext cx="4879491" cy="5655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96392" y="5082118"/>
            <a:ext cx="696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askerville Old Face" pitchFamily="18" charset="0"/>
              </a:rPr>
              <a:t>QR</a:t>
            </a:r>
            <a:r>
              <a:rPr lang="ru-RU" sz="2000" dirty="0" smtClean="0">
                <a:solidFill>
                  <a:srgbClr val="002060"/>
                </a:solidFill>
                <a:latin typeface="Baskerville Old Face" pitchFamily="18" charset="0"/>
              </a:rPr>
              <a:t>-коды на игровом поле ведут к коротким познавательным видеороликам, рассказывающих о ключевых локациях игры:</a:t>
            </a:r>
            <a:endParaRPr lang="ru-RU" sz="2000" dirty="0"/>
          </a:p>
        </p:txBody>
      </p:sp>
      <p:sp>
        <p:nvSpPr>
          <p:cNvPr id="27" name="AutoShape 4" descr="blob:https://web.whatsapp.com/f5320671-4fa0-4c3e-8163-40bc65b211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/>
          <a:stretch/>
        </p:blipFill>
        <p:spPr bwMode="auto">
          <a:xfrm>
            <a:off x="6675774" y="910512"/>
            <a:ext cx="3600000" cy="417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AutoShape 7" descr="blob:https://web.whatsapp.com/f67a08a9-7c90-4d12-bf7d-18fe1e3664f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/>
          <a:stretch/>
        </p:blipFill>
        <p:spPr bwMode="auto">
          <a:xfrm>
            <a:off x="10275774" y="910512"/>
            <a:ext cx="3600000" cy="4080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784860" y="769620"/>
            <a:ext cx="12764929" cy="700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dirty="0" err="1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Разноцветные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з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адания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: </a:t>
            </a:r>
            <a:r>
              <a:rPr lang="en-US" sz="4800" dirty="0" err="1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Четыре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т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ипа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арточек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4860" y="1721982"/>
            <a:ext cx="13060680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Карточки — это сердце нашей игры. Каждый цвет означает новый тип задания, направленный на развитие различных навыков.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При попадании игроком на фишку определенного цвета необходимо вытянуть соответствующую карточку.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Смена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форматов не даст заскучать!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0481" y="3166824"/>
            <a:ext cx="4039076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Желтые: Противоположности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4860" y="3651647"/>
            <a:ext cx="4244697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Ориентировка в пространстве. Задания: "Что справа от </a:t>
            </a:r>
            <a:r>
              <a:rPr lang="en-US" sz="2000" dirty="0" err="1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тебя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?"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600724" y="3166824"/>
            <a:ext cx="280308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Зеленые: Задачки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600724" y="3651647"/>
            <a:ext cx="4244816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Простая математика. Счет в пределах 10, сложение и вычитание (например, 3+2 или 5-1).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600724" y="5800011"/>
            <a:ext cx="3861435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Красные: Обрати внимание!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600724" y="6284833"/>
            <a:ext cx="4244816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Логика и внимание. "Найди 3 отличия на картинке", "Повтори скороговорку".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836182" y="5620583"/>
            <a:ext cx="3193375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Синие: Сюрприз Улицы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84860" y="6105406"/>
            <a:ext cx="4244697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Случайные события. "Нашел монету, сделай 2 шага вперед" или "Задержался у витрины, 1 шаг назад".</a:t>
            </a:r>
            <a:endParaRPr lang="en-US" sz="2000" dirty="0">
              <a:latin typeface="Baskerville Old Face" pitchFamily="18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376590317"/>
              </p:ext>
            </p:extLst>
          </p:nvPr>
        </p:nvGraphicFramePr>
        <p:xfrm>
          <a:off x="3649554" y="2636639"/>
          <a:ext cx="7352714" cy="475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4-конечная звезда 17"/>
          <p:cNvSpPr/>
          <p:nvPr/>
        </p:nvSpPr>
        <p:spPr>
          <a:xfrm>
            <a:off x="5908431" y="5459313"/>
            <a:ext cx="886264" cy="1023104"/>
          </a:xfrm>
          <a:prstGeom prst="star4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749856" y="927556"/>
            <a:ext cx="10864929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800" dirty="0" err="1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Математический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ф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окус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: «Задачки» и </a:t>
            </a:r>
            <a:r>
              <a:rPr lang="ru-RU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чет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9856" y="1690807"/>
            <a:ext cx="13130689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Игра нацелена на закрепление основных математических навыков, необходимых для успешной подготовки к школе. Зеленые карточки «Задачки» обеспечивают легкую и игровую практику счета и простейших арифметических операций.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49856" y="2810351"/>
            <a:ext cx="630400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Основное внимание уделяется: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49856" y="3346013"/>
            <a:ext cx="630400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Прямой и обратный счет до 10.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9856" y="3763804"/>
            <a:ext cx="630400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Понимание состава числа (например, число 5 — это 3 и 2).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9856" y="4524494"/>
            <a:ext cx="630400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Простые примеры на сложение и вычитание в пределах первого десятка.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9856" y="5403056"/>
            <a:ext cx="6304002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Например, карточка может содержать вопрос: «У тебя было 4 яблока. 2 ты отдал другу. Сколько осталось?» Успешный ответ позволяет игроку, например, бросить кубик ещё раз или сделать дополнительный шаг.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49856" y="7208401"/>
            <a:ext cx="13130689" cy="428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Математика становится не скучным уроком, а увлекательной частью путешествия!</a:t>
            </a:r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5122" name="Picture 2" descr="https://sun9-11.userapi.com/s/v1/if2/DT0MPaxoIkOEls-u6ZSReQfSCMJ7g7VKB5r7sV3HEqqnctgq8TBn8ospLP0cVw3YTvOzhLsH587y2Y2xZdCX0BCI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/>
          <a:stretch/>
        </p:blipFill>
        <p:spPr bwMode="auto">
          <a:xfrm>
            <a:off x="7208600" y="2736214"/>
            <a:ext cx="6826687" cy="400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7330" y="669608"/>
            <a:ext cx="7479983" cy="488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Развитие Навыков: 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Ч</a:t>
            </a:r>
            <a:r>
              <a:rPr lang="ru-RU" sz="48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ему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ще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чит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гра</a:t>
            </a: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?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47330" y="1392912"/>
            <a:ext cx="8049339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«Прогулка по Улице Знаний» — это не просто счет, это комплексное развитие личности дошкольника. Мы задействуем познавательные, речевые и социальные аспекты, необходимые для успешной адаптации в школе.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47330" y="2553414"/>
            <a:ext cx="8049339" cy="1408271"/>
          </a:xfrm>
          <a:prstGeom prst="roundRect">
            <a:avLst>
              <a:gd name="adj" fmla="val 7792"/>
            </a:avLst>
          </a:prstGeom>
          <a:solidFill>
            <a:srgbClr val="FFFFFF"/>
          </a:solidFill>
          <a:ln/>
        </p:spPr>
      </p:sp>
      <p:sp>
        <p:nvSpPr>
          <p:cNvPr id="8" name="Shape 4"/>
          <p:cNvSpPr/>
          <p:nvPr/>
        </p:nvSpPr>
        <p:spPr>
          <a:xfrm>
            <a:off x="547330" y="2530554"/>
            <a:ext cx="8049339" cy="91440"/>
          </a:xfrm>
          <a:prstGeom prst="roundRect">
            <a:avLst>
              <a:gd name="adj" fmla="val 153921"/>
            </a:avLst>
          </a:prstGeom>
          <a:solidFill>
            <a:srgbClr val="84C1FA"/>
          </a:solidFill>
          <a:ln/>
        </p:spPr>
      </p:sp>
      <p:sp>
        <p:nvSpPr>
          <p:cNvPr id="9" name="Shape 5"/>
          <p:cNvSpPr/>
          <p:nvPr/>
        </p:nvSpPr>
        <p:spPr>
          <a:xfrm>
            <a:off x="4337447" y="2318861"/>
            <a:ext cx="469106" cy="469106"/>
          </a:xfrm>
          <a:prstGeom prst="roundRect">
            <a:avLst>
              <a:gd name="adj" fmla="val 194924"/>
            </a:avLst>
          </a:prstGeom>
          <a:solidFill>
            <a:srgbClr val="84C1FA"/>
          </a:solidFill>
          <a:ln/>
        </p:spPr>
      </p:sp>
      <p:sp>
        <p:nvSpPr>
          <p:cNvPr id="11" name="Text 6"/>
          <p:cNvSpPr/>
          <p:nvPr/>
        </p:nvSpPr>
        <p:spPr>
          <a:xfrm>
            <a:off x="726519" y="2944297"/>
            <a:ext cx="1954768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 err="1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Развитие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р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ечи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26519" y="3282434"/>
            <a:ext cx="7690961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Многие задания требуют устного ответа, объяснения своих действий или описания увиденного на поле.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547330" y="4352568"/>
            <a:ext cx="8049339" cy="1408271"/>
          </a:xfrm>
          <a:prstGeom prst="roundRect">
            <a:avLst>
              <a:gd name="adj" fmla="val 7792"/>
            </a:avLst>
          </a:prstGeom>
          <a:solidFill>
            <a:srgbClr val="FFFFFF"/>
          </a:solidFill>
          <a:ln/>
        </p:spPr>
      </p:sp>
      <p:sp>
        <p:nvSpPr>
          <p:cNvPr id="14" name="Shape 9"/>
          <p:cNvSpPr/>
          <p:nvPr/>
        </p:nvSpPr>
        <p:spPr>
          <a:xfrm>
            <a:off x="547330" y="4329708"/>
            <a:ext cx="8049339" cy="91440"/>
          </a:xfrm>
          <a:prstGeom prst="roundRect">
            <a:avLst>
              <a:gd name="adj" fmla="val 153921"/>
            </a:avLst>
          </a:prstGeom>
          <a:solidFill>
            <a:srgbClr val="84C1FA"/>
          </a:solidFill>
          <a:ln/>
        </p:spPr>
      </p:sp>
      <p:sp>
        <p:nvSpPr>
          <p:cNvPr id="15" name="Shape 10"/>
          <p:cNvSpPr/>
          <p:nvPr/>
        </p:nvSpPr>
        <p:spPr>
          <a:xfrm>
            <a:off x="4337447" y="4118015"/>
            <a:ext cx="469106" cy="469106"/>
          </a:xfrm>
          <a:prstGeom prst="roundRect">
            <a:avLst>
              <a:gd name="adj" fmla="val 194924"/>
            </a:avLst>
          </a:prstGeom>
          <a:solidFill>
            <a:srgbClr val="84C1FA"/>
          </a:solidFill>
          <a:ln/>
        </p:spPr>
      </p:sp>
      <p:sp>
        <p:nvSpPr>
          <p:cNvPr id="16" name="Text 11"/>
          <p:cNvSpPr/>
          <p:nvPr/>
        </p:nvSpPr>
        <p:spPr>
          <a:xfrm>
            <a:off x="726519" y="4743450"/>
            <a:ext cx="1983938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 err="1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Социальные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н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авыки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26519" y="5081588"/>
            <a:ext cx="7690961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Учимся договариваться, ждать своего хода, сопереживать и радоваться за товарищей. 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547330" y="6151721"/>
            <a:ext cx="8049339" cy="1408271"/>
          </a:xfrm>
          <a:prstGeom prst="roundRect">
            <a:avLst>
              <a:gd name="adj" fmla="val 7792"/>
            </a:avLst>
          </a:prstGeom>
          <a:solidFill>
            <a:srgbClr val="FFFFFF"/>
          </a:solidFill>
          <a:ln/>
        </p:spPr>
      </p:sp>
      <p:sp>
        <p:nvSpPr>
          <p:cNvPr id="19" name="Shape 14"/>
          <p:cNvSpPr/>
          <p:nvPr/>
        </p:nvSpPr>
        <p:spPr>
          <a:xfrm>
            <a:off x="547330" y="6128861"/>
            <a:ext cx="8049339" cy="91440"/>
          </a:xfrm>
          <a:prstGeom prst="roundRect">
            <a:avLst>
              <a:gd name="adj" fmla="val 153921"/>
            </a:avLst>
          </a:prstGeom>
          <a:solidFill>
            <a:srgbClr val="84C1FA"/>
          </a:solidFill>
          <a:ln/>
        </p:spPr>
      </p:sp>
      <p:sp>
        <p:nvSpPr>
          <p:cNvPr id="20" name="Shape 15"/>
          <p:cNvSpPr/>
          <p:nvPr/>
        </p:nvSpPr>
        <p:spPr>
          <a:xfrm>
            <a:off x="4337447" y="5917168"/>
            <a:ext cx="469106" cy="469106"/>
          </a:xfrm>
          <a:prstGeom prst="roundRect">
            <a:avLst>
              <a:gd name="adj" fmla="val 194924"/>
            </a:avLst>
          </a:prstGeom>
          <a:solidFill>
            <a:srgbClr val="84C1FA"/>
          </a:solidFill>
          <a:ln/>
        </p:spPr>
      </p:sp>
      <p:sp>
        <p:nvSpPr>
          <p:cNvPr id="21" name="Text 16"/>
          <p:cNvSpPr/>
          <p:nvPr/>
        </p:nvSpPr>
        <p:spPr>
          <a:xfrm>
            <a:off x="726519" y="6542603"/>
            <a:ext cx="1954768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Внимание и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амять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726519" y="6880741"/>
            <a:ext cx="7690961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Карточки «Обрати внимание!» (красные) тренируют концентрацию и логическое мышление. Дети учатся замечать детали и запоминать короткие инструкции.</a:t>
            </a:r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7170" name="Picture 2" descr="https://sun9-11.userapi.com/s/v1/if2/SsZyf1k3B46UsRZEtdGziykUhOp6rAOYnMfiGmTgFeYhsNLCYfB5wIs6d3ob0aOK3BRns2rJFnD9BhbGl-3SCSh5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8546"/>
          <a:stretch/>
        </p:blipFill>
        <p:spPr bwMode="auto">
          <a:xfrm>
            <a:off x="8869680" y="1387843"/>
            <a:ext cx="5141086" cy="3601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13.userapi.com/s/v1/if2/_VvwLK4a1dbiyTg8rAnKFXPjJp6QCCArLyxwQH_ZZIDxWju59PmvB_iawX6i6gBmb_BFkm6596bbXPNH9YTeldSR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0" y="5056703"/>
            <a:ext cx="5141086" cy="28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864037" y="696873"/>
            <a:ext cx="940903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География и </a:t>
            </a:r>
            <a:r>
              <a:rPr lang="ru-RU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о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кружающий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м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ир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4037" y="1596390"/>
            <a:ext cx="129023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Путешествуя по улице Софьи Ковалевской (пусть и нарисованной!), дети невольно знакомятся с важными элементами городской инфраструктуры и природы. Желтые карточки «Противоположности» также помогают в этом, обучая пространственной ориентировке.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299820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 err="1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Ориентировка</a:t>
            </a:r>
            <a:r>
              <a:rPr lang="ru-RU" sz="2000" b="1" dirty="0" smtClean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в пространстве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4037" y="3356757"/>
            <a:ext cx="40950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Лево-право, верх-низ, впереди-сзади. Задания на определение сторон и направлений движения.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267682" y="300685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Инфраструктура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267682" y="3383971"/>
            <a:ext cx="369737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Обсуждаем, для чего нужны светофоры, магазины, парки. 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8730019" y="3324701"/>
            <a:ext cx="5036345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Знакомство с реальными объектами, такими как Дендрологический парк и УрФУ (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посредством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видеороликов по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QR-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код</a:t>
            </a:r>
            <a:r>
              <a:rPr lang="ru-RU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ам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).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8730020" y="3011580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2000" b="1" dirty="0" smtClean="0">
                <a:solidFill>
                  <a:srgbClr val="1E3063"/>
                </a:solidFill>
                <a:latin typeface="Baskerville Old Face" pitchFamily="18" charset="0"/>
              </a:rPr>
              <a:t>Достопримечательности Екатеринбурга</a:t>
            </a:r>
            <a:endParaRPr lang="en-US" sz="2000" b="1" dirty="0">
              <a:latin typeface="Baskerville Old Face" pitchFamily="18" charset="0"/>
            </a:endParaRPr>
          </a:p>
        </p:txBody>
      </p:sp>
      <p:pic>
        <p:nvPicPr>
          <p:cNvPr id="8194" name="Picture 2" descr="https://sun9-84.userapi.com/s/v1/if2/Vm9S10TtcinY7RL983qdYXRifCERWEufMHcCwn-bGzgKMsSLI4jYKqC82IIYgav6uSSvJ9JnlCKpNvlSlzkTTxOj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r="8158"/>
          <a:stretch/>
        </p:blipFill>
        <p:spPr bwMode="auto">
          <a:xfrm>
            <a:off x="1918697" y="4595651"/>
            <a:ext cx="4585569" cy="328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2.userapi.com/s/v1/if2/VPDCK9sa0cb0Nd1IrGQSaWj48uKq7aaAPZGQWIzqIn9adljNmy1T-XcFtT1Yxv7v3nvN_q-ZUzVXMY3CuEODv6mI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32" y="4576857"/>
            <a:ext cx="5901947" cy="331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" y="0"/>
            <a:ext cx="14615023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645319" y="1050608"/>
            <a:ext cx="7672268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Учимся</a:t>
            </a:r>
            <a:r>
              <a:rPr lang="en-US" sz="4800" dirty="0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</a:t>
            </a:r>
            <a:r>
              <a:rPr lang="en-US" sz="4800" dirty="0" err="1" smtClean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грая</a:t>
            </a:r>
            <a:r>
              <a:rPr lang="ru-RU" sz="48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!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5319" y="1995607"/>
            <a:ext cx="13339763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«Прогулка по Улице Знаний» — это пример того, как можно интегрировать сложную информацию (биография ученого, основы математики) в доступный и дружелюбный формат. Игра стимулирует любознательность и готовит детей к школе, делая процесс обучения радостным и естественным.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6596" y="7199197"/>
            <a:ext cx="12897207" cy="795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50"/>
              </a:lnSpc>
              <a:buNone/>
            </a:pPr>
            <a:r>
              <a:rPr lang="en-US" sz="4800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Пусть каждая прогулка станет открытием!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5319" y="3259740"/>
            <a:ext cx="3000018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091C53"/>
                </a:solidFill>
                <a:latin typeface="Baskerville Old Face" pitchFamily="18" charset="0"/>
                <a:ea typeface="Instrument Sans Semi Bold" pitchFamily="34" charset="-122"/>
                <a:cs typeface="Instrument Sans Semi Bold" pitchFamily="34" charset="-120"/>
              </a:rPr>
              <a:t>Ключевые Результаты</a:t>
            </a:r>
            <a:endParaRPr lang="en-US" sz="2000" b="1" dirty="0">
              <a:latin typeface="Baskerville Old Face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5319" y="3789687"/>
            <a:ext cx="644497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Укрепление навыков счета и простейших арифметических операций.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45319" y="4420866"/>
            <a:ext cx="644497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Развитие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внимания и 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предпосылки к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логическо</a:t>
            </a:r>
            <a:r>
              <a:rPr lang="ru-RU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му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000" dirty="0" err="1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мышлени</a:t>
            </a:r>
            <a:r>
              <a:rPr lang="ru-RU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ю</a:t>
            </a:r>
            <a:r>
              <a:rPr lang="en-US" sz="2000" dirty="0" smtClean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45319" y="4726679"/>
            <a:ext cx="644497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Развитие социальных компетенций в группе.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45319" y="5021716"/>
            <a:ext cx="644497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Baskerville Old Face" pitchFamily="18" charset="0"/>
                <a:ea typeface="Instrument Sans Medium" pitchFamily="34" charset="-122"/>
                <a:cs typeface="Instrument Sans Medium" pitchFamily="34" charset="-120"/>
              </a:rPr>
              <a:t>Знакомство с вдохновляющим примером Софьи Ковалевской.</a:t>
            </a:r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9218" name="Picture 2" descr="https://sun9-55.userapi.com/s/v1/ig2/GYgy8AhD9EU0m57WqRwpgu_6FC_ypyWLOkupiW1XBwzp8Xvq1QFIo6f1EFkDBh6M1gaIwpKETKJCVlW9DzYHjsWj.jpg?quality=95&amp;as=32x57,48x85,72x128,108x192,160x284,240x427,360x640,480x853,540x960,640x1138,720x1280,1080x1920,1280x2276,1440x256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7"/>
          <a:stretch/>
        </p:blipFill>
        <p:spPr bwMode="auto">
          <a:xfrm>
            <a:off x="7642167" y="2730762"/>
            <a:ext cx="3191752" cy="4432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86.userapi.com/s/v1/ig2/gqsdF-Vl2QtPXKgywM8zsdFo7-Dgug8Bo0I8atV8YtNEhjRidVnRdKX-zGAj3qGXCYIHZd6clge9nrS5faq1BWFK.jpg?quality=95&amp;as=32x56,48x84,72x126,108x189,160x280,240x420,360x630,480x840,540x945,640x1120,720x1260,768x1344&amp;from=bu&amp;cs=768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/>
          <a:stretch/>
        </p:blipFill>
        <p:spPr bwMode="auto">
          <a:xfrm>
            <a:off x="11000277" y="2730763"/>
            <a:ext cx="2984805" cy="4432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811</Words>
  <Application>Microsoft Office PowerPoint</Application>
  <PresentationFormat>Произвольный</PresentationFormat>
  <Paragraphs>85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Instrument Sans Semi Bold</vt:lpstr>
      <vt:lpstr>Calibri</vt:lpstr>
      <vt:lpstr>Instrument Sans Medium</vt:lpstr>
      <vt:lpstr>Baskerville Old Face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2025-10-27T06:39:50Z</dcterms:created>
  <dcterms:modified xsi:type="dcterms:W3CDTF">2025-10-27T08:57:22Z</dcterms:modified>
</cp:coreProperties>
</file>