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66" r:id="rId4"/>
    <p:sldId id="258" r:id="rId5"/>
    <p:sldId id="259" r:id="rId6"/>
    <p:sldId id="261" r:id="rId7"/>
    <p:sldId id="262" r:id="rId8"/>
    <p:sldId id="263" r:id="rId9"/>
    <p:sldId id="265" r:id="rId10"/>
  </p:sldIdLst>
  <p:sldSz cx="14630400" cy="8229600"/>
  <p:notesSz cx="8229600" cy="14630400"/>
  <p:embeddedFontLst>
    <p:embeddedFont>
      <p:font typeface="Instrument Sans Semi Bold" charset="0"/>
      <p:regular r:id="rId12"/>
    </p:embeddedFont>
    <p:embeddedFont>
      <p:font typeface="Calibri" pitchFamily="34" charset="0"/>
      <p:regular r:id="rId13"/>
      <p:bold r:id="rId14"/>
      <p:italic r:id="rId15"/>
      <p:boldItalic r:id="rId16"/>
    </p:embeddedFont>
    <p:embeddedFont>
      <p:font typeface="Instrument Sans Medium" charset="0"/>
      <p:regular r:id="rId17"/>
    </p:embeddedFont>
    <p:embeddedFont>
      <p:font typeface="Baskerville Old Face" pitchFamily="18" charset="0"/>
      <p:regular r:id="rId18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1D1D"/>
    <a:srgbClr val="F1FE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>
        <p:scale>
          <a:sx n="68" d="100"/>
          <a:sy n="68" d="100"/>
        </p:scale>
        <p:origin x="-276" y="72"/>
      </p:cViewPr>
      <p:guideLst>
        <p:guide orient="horz" pos="2592"/>
        <p:guide pos="46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BDD9A7C-5837-4033-98B9-99E9A34C102A}" type="doc">
      <dgm:prSet loTypeId="urn:microsoft.com/office/officeart/2005/8/layout/matrix3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B28C08D-5735-4EEB-988A-A540E25DF594}">
      <dgm:prSet phldrT="[Текст]"/>
      <dgm:spPr>
        <a:solidFill>
          <a:srgbClr val="F1FE4C"/>
        </a:solidFill>
      </dgm:spPr>
      <dgm:t>
        <a:bodyPr/>
        <a:lstStyle/>
        <a:p>
          <a:r>
            <a:rPr lang="ru-RU" dirty="0" smtClean="0"/>
            <a:t>?</a:t>
          </a:r>
          <a:endParaRPr lang="ru-RU" dirty="0"/>
        </a:p>
      </dgm:t>
    </dgm:pt>
    <dgm:pt modelId="{DCC6CE16-27C8-4AB1-9E6E-C09D1E6C169A}" type="parTrans" cxnId="{D66F710C-B8D6-45FA-A60D-09395C9AA9FB}">
      <dgm:prSet/>
      <dgm:spPr/>
      <dgm:t>
        <a:bodyPr/>
        <a:lstStyle/>
        <a:p>
          <a:endParaRPr lang="ru-RU"/>
        </a:p>
      </dgm:t>
    </dgm:pt>
    <dgm:pt modelId="{23D867DE-B5CB-4C77-88AD-5EE4450DAFCF}" type="sibTrans" cxnId="{D66F710C-B8D6-45FA-A60D-09395C9AA9FB}">
      <dgm:prSet/>
      <dgm:spPr/>
      <dgm:t>
        <a:bodyPr/>
        <a:lstStyle/>
        <a:p>
          <a:endParaRPr lang="ru-RU"/>
        </a:p>
      </dgm:t>
    </dgm:pt>
    <dgm:pt modelId="{CFEBFEFA-1559-408D-825F-79EFDFAA2738}">
      <dgm:prSet phldrT="[Текст]"/>
      <dgm:spPr>
        <a:solidFill>
          <a:srgbClr val="92D050"/>
        </a:solidFill>
      </dgm:spPr>
      <dgm:t>
        <a:bodyPr/>
        <a:lstStyle/>
        <a:p>
          <a:r>
            <a:rPr lang="ru-RU" smtClean="0"/>
            <a:t>+</a:t>
          </a:r>
          <a:endParaRPr lang="ru-RU" dirty="0"/>
        </a:p>
      </dgm:t>
    </dgm:pt>
    <dgm:pt modelId="{E5D5681C-1D59-4122-AA0C-01F370234438}" type="parTrans" cxnId="{C5490968-77A9-477D-84C2-6283D6E819EA}">
      <dgm:prSet/>
      <dgm:spPr/>
      <dgm:t>
        <a:bodyPr/>
        <a:lstStyle/>
        <a:p>
          <a:endParaRPr lang="ru-RU"/>
        </a:p>
      </dgm:t>
    </dgm:pt>
    <dgm:pt modelId="{6CD88C52-B6A8-4500-8248-E1ECCFBD47D5}" type="sibTrans" cxnId="{C5490968-77A9-477D-84C2-6283D6E819EA}">
      <dgm:prSet/>
      <dgm:spPr/>
      <dgm:t>
        <a:bodyPr/>
        <a:lstStyle/>
        <a:p>
          <a:endParaRPr lang="ru-RU"/>
        </a:p>
      </dgm:t>
    </dgm:pt>
    <dgm:pt modelId="{D66AA966-A85C-418F-9D55-762098B7E806}">
      <dgm:prSet phldrT="[Текст]"/>
      <dgm:spPr/>
      <dgm:t>
        <a:bodyPr/>
        <a:lstStyle/>
        <a:p>
          <a:pPr>
            <a:spcAft>
              <a:spcPts val="0"/>
            </a:spcAft>
          </a:pPr>
          <a:endParaRPr lang="ru-RU" dirty="0"/>
        </a:p>
      </dgm:t>
    </dgm:pt>
    <dgm:pt modelId="{9B21D522-64F6-4740-966A-9B8B9D64217E}" type="parTrans" cxnId="{BB40C04E-857A-45F6-958E-9FCF808FC903}">
      <dgm:prSet/>
      <dgm:spPr/>
      <dgm:t>
        <a:bodyPr/>
        <a:lstStyle/>
        <a:p>
          <a:endParaRPr lang="ru-RU"/>
        </a:p>
      </dgm:t>
    </dgm:pt>
    <dgm:pt modelId="{F08784B2-6212-48B9-9B99-446CA7C2C782}" type="sibTrans" cxnId="{BB40C04E-857A-45F6-958E-9FCF808FC903}">
      <dgm:prSet/>
      <dgm:spPr/>
      <dgm:t>
        <a:bodyPr/>
        <a:lstStyle/>
        <a:p>
          <a:endParaRPr lang="ru-RU"/>
        </a:p>
      </dgm:t>
    </dgm:pt>
    <dgm:pt modelId="{0BA0CB5A-389C-4632-B85D-26D8A4CE4AE2}">
      <dgm:prSet phldrT="[Текст]"/>
      <dgm:spPr>
        <a:solidFill>
          <a:srgbClr val="FF1D1D"/>
        </a:solidFill>
      </dgm:spPr>
      <dgm:t>
        <a:bodyPr/>
        <a:lstStyle/>
        <a:p>
          <a:r>
            <a:rPr lang="ru-RU" dirty="0" smtClean="0"/>
            <a:t>!</a:t>
          </a:r>
          <a:endParaRPr lang="ru-RU" dirty="0"/>
        </a:p>
      </dgm:t>
    </dgm:pt>
    <dgm:pt modelId="{F91FED61-7B47-4775-8D10-2213C87A1E9C}" type="parTrans" cxnId="{A45CA850-E072-4A54-A66E-66B6AF796EC6}">
      <dgm:prSet/>
      <dgm:spPr/>
      <dgm:t>
        <a:bodyPr/>
        <a:lstStyle/>
        <a:p>
          <a:endParaRPr lang="ru-RU"/>
        </a:p>
      </dgm:t>
    </dgm:pt>
    <dgm:pt modelId="{1101BE57-35FC-4FE1-909F-20DE9085F8A5}" type="sibTrans" cxnId="{A45CA850-E072-4A54-A66E-66B6AF796EC6}">
      <dgm:prSet/>
      <dgm:spPr/>
      <dgm:t>
        <a:bodyPr/>
        <a:lstStyle/>
        <a:p>
          <a:endParaRPr lang="ru-RU"/>
        </a:p>
      </dgm:t>
    </dgm:pt>
    <dgm:pt modelId="{144335BF-60DA-4AD5-880F-16B902355835}" type="pres">
      <dgm:prSet presAssocID="{BBDD9A7C-5837-4033-98B9-99E9A34C102A}" presName="matrix" presStyleCnt="0">
        <dgm:presLayoutVars>
          <dgm:chMax val="1"/>
          <dgm:dir/>
          <dgm:resizeHandles val="exact"/>
        </dgm:presLayoutVars>
      </dgm:prSet>
      <dgm:spPr/>
    </dgm:pt>
    <dgm:pt modelId="{56CFF001-8864-4AD8-8DFD-83566BD3E9B3}" type="pres">
      <dgm:prSet presAssocID="{BBDD9A7C-5837-4033-98B9-99E9A34C102A}" presName="diamond" presStyleLbl="bgShp" presStyleIdx="0" presStyleCnt="1"/>
      <dgm:spPr/>
    </dgm:pt>
    <dgm:pt modelId="{587752A3-8ABA-44ED-9BD3-508A5325E8B8}" type="pres">
      <dgm:prSet presAssocID="{BBDD9A7C-5837-4033-98B9-99E9A34C102A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3C7E5A2E-FA3E-4051-BD4F-F44383BF7555}" type="pres">
      <dgm:prSet presAssocID="{BBDD9A7C-5837-4033-98B9-99E9A34C102A}" presName="quad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5BC926-BBC7-4ED9-A540-0D1FCF72C5A6}" type="pres">
      <dgm:prSet presAssocID="{BBDD9A7C-5837-4033-98B9-99E9A34C102A}" presName="quad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7B2557-A509-46F6-A826-34C6138BF209}" type="pres">
      <dgm:prSet presAssocID="{BBDD9A7C-5837-4033-98B9-99E9A34C102A}" presName="quad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F2C27D7-C3C6-4C4B-A109-E281DE59FD88}" type="presOf" srcId="{CFEBFEFA-1559-408D-825F-79EFDFAA2738}" destId="{3C7E5A2E-FA3E-4051-BD4F-F44383BF7555}" srcOrd="0" destOrd="0" presId="urn:microsoft.com/office/officeart/2005/8/layout/matrix3"/>
    <dgm:cxn modelId="{99E90D54-B3C8-434D-A392-D4D87453762A}" type="presOf" srcId="{BBDD9A7C-5837-4033-98B9-99E9A34C102A}" destId="{144335BF-60DA-4AD5-880F-16B902355835}" srcOrd="0" destOrd="0" presId="urn:microsoft.com/office/officeart/2005/8/layout/matrix3"/>
    <dgm:cxn modelId="{A45CA850-E072-4A54-A66E-66B6AF796EC6}" srcId="{BBDD9A7C-5837-4033-98B9-99E9A34C102A}" destId="{0BA0CB5A-389C-4632-B85D-26D8A4CE4AE2}" srcOrd="3" destOrd="0" parTransId="{F91FED61-7B47-4775-8D10-2213C87A1E9C}" sibTransId="{1101BE57-35FC-4FE1-909F-20DE9085F8A5}"/>
    <dgm:cxn modelId="{D66F710C-B8D6-45FA-A60D-09395C9AA9FB}" srcId="{BBDD9A7C-5837-4033-98B9-99E9A34C102A}" destId="{CB28C08D-5735-4EEB-988A-A540E25DF594}" srcOrd="0" destOrd="0" parTransId="{DCC6CE16-27C8-4AB1-9E6E-C09D1E6C169A}" sibTransId="{23D867DE-B5CB-4C77-88AD-5EE4450DAFCF}"/>
    <dgm:cxn modelId="{94E09BD2-12FD-4B0C-8BF0-60CB58A2E29C}" type="presOf" srcId="{D66AA966-A85C-418F-9D55-762098B7E806}" destId="{D05BC926-BBC7-4ED9-A540-0D1FCF72C5A6}" srcOrd="0" destOrd="0" presId="urn:microsoft.com/office/officeart/2005/8/layout/matrix3"/>
    <dgm:cxn modelId="{BB40C04E-857A-45F6-958E-9FCF808FC903}" srcId="{BBDD9A7C-5837-4033-98B9-99E9A34C102A}" destId="{D66AA966-A85C-418F-9D55-762098B7E806}" srcOrd="2" destOrd="0" parTransId="{9B21D522-64F6-4740-966A-9B8B9D64217E}" sibTransId="{F08784B2-6212-48B9-9B99-446CA7C2C782}"/>
    <dgm:cxn modelId="{C5490968-77A9-477D-84C2-6283D6E819EA}" srcId="{BBDD9A7C-5837-4033-98B9-99E9A34C102A}" destId="{CFEBFEFA-1559-408D-825F-79EFDFAA2738}" srcOrd="1" destOrd="0" parTransId="{E5D5681C-1D59-4122-AA0C-01F370234438}" sibTransId="{6CD88C52-B6A8-4500-8248-E1ECCFBD47D5}"/>
    <dgm:cxn modelId="{67101D1D-7D0D-4AEB-805C-01B1B8EB2951}" type="presOf" srcId="{0BA0CB5A-389C-4632-B85D-26D8A4CE4AE2}" destId="{EE7B2557-A509-46F6-A826-34C6138BF209}" srcOrd="0" destOrd="0" presId="urn:microsoft.com/office/officeart/2005/8/layout/matrix3"/>
    <dgm:cxn modelId="{73B6236E-8DAA-47FC-8C12-08B8B93A28E8}" type="presOf" srcId="{CB28C08D-5735-4EEB-988A-A540E25DF594}" destId="{587752A3-8ABA-44ED-9BD3-508A5325E8B8}" srcOrd="0" destOrd="0" presId="urn:microsoft.com/office/officeart/2005/8/layout/matrix3"/>
    <dgm:cxn modelId="{82A485F8-B943-4D27-B6AA-788B7BFB2457}" type="presParOf" srcId="{144335BF-60DA-4AD5-880F-16B902355835}" destId="{56CFF001-8864-4AD8-8DFD-83566BD3E9B3}" srcOrd="0" destOrd="0" presId="urn:microsoft.com/office/officeart/2005/8/layout/matrix3"/>
    <dgm:cxn modelId="{BF272BC7-CFCC-48A2-91EB-D5B9C8D5F3CD}" type="presParOf" srcId="{144335BF-60DA-4AD5-880F-16B902355835}" destId="{587752A3-8ABA-44ED-9BD3-508A5325E8B8}" srcOrd="1" destOrd="0" presId="urn:microsoft.com/office/officeart/2005/8/layout/matrix3"/>
    <dgm:cxn modelId="{5AEC838D-C3F0-476A-87FB-72F00718124F}" type="presParOf" srcId="{144335BF-60DA-4AD5-880F-16B902355835}" destId="{3C7E5A2E-FA3E-4051-BD4F-F44383BF7555}" srcOrd="2" destOrd="0" presId="urn:microsoft.com/office/officeart/2005/8/layout/matrix3"/>
    <dgm:cxn modelId="{55A6274D-F9C3-4069-B7CA-E902E3B810E5}" type="presParOf" srcId="{144335BF-60DA-4AD5-880F-16B902355835}" destId="{D05BC926-BBC7-4ED9-A540-0D1FCF72C5A6}" srcOrd="3" destOrd="0" presId="urn:microsoft.com/office/officeart/2005/8/layout/matrix3"/>
    <dgm:cxn modelId="{202DE33C-6C70-4BE4-B342-3FC69C05313F}" type="presParOf" srcId="{144335BF-60DA-4AD5-880F-16B902355835}" destId="{EE7B2557-A509-46F6-A826-34C6138BF209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CFF001-8864-4AD8-8DFD-83566BD3E9B3}">
      <dsp:nvSpPr>
        <dsp:cNvPr id="0" name=""/>
        <dsp:cNvSpPr/>
      </dsp:nvSpPr>
      <dsp:spPr>
        <a:xfrm>
          <a:off x="1297865" y="0"/>
          <a:ext cx="4756983" cy="4756983"/>
        </a:xfrm>
        <a:prstGeom prst="diamond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7752A3-8ABA-44ED-9BD3-508A5325E8B8}">
      <dsp:nvSpPr>
        <dsp:cNvPr id="0" name=""/>
        <dsp:cNvSpPr/>
      </dsp:nvSpPr>
      <dsp:spPr>
        <a:xfrm>
          <a:off x="1749778" y="451913"/>
          <a:ext cx="1855223" cy="1855223"/>
        </a:xfrm>
        <a:prstGeom prst="roundRect">
          <a:avLst/>
        </a:prstGeom>
        <a:solidFill>
          <a:srgbClr val="F1FE4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 smtClean="0"/>
            <a:t>?</a:t>
          </a:r>
          <a:endParaRPr lang="ru-RU" sz="6500" kern="1200" dirty="0"/>
        </a:p>
      </dsp:txBody>
      <dsp:txXfrm>
        <a:off x="1840343" y="542478"/>
        <a:ext cx="1674093" cy="1674093"/>
      </dsp:txXfrm>
    </dsp:sp>
    <dsp:sp modelId="{3C7E5A2E-FA3E-4051-BD4F-F44383BF7555}">
      <dsp:nvSpPr>
        <dsp:cNvPr id="0" name=""/>
        <dsp:cNvSpPr/>
      </dsp:nvSpPr>
      <dsp:spPr>
        <a:xfrm>
          <a:off x="3747711" y="451913"/>
          <a:ext cx="1855223" cy="1855223"/>
        </a:xfrm>
        <a:prstGeom prst="roundRect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smtClean="0"/>
            <a:t>+</a:t>
          </a:r>
          <a:endParaRPr lang="ru-RU" sz="6500" kern="1200" dirty="0"/>
        </a:p>
      </dsp:txBody>
      <dsp:txXfrm>
        <a:off x="3838276" y="542478"/>
        <a:ext cx="1674093" cy="1674093"/>
      </dsp:txXfrm>
    </dsp:sp>
    <dsp:sp modelId="{D05BC926-BBC7-4ED9-A540-0D1FCF72C5A6}">
      <dsp:nvSpPr>
        <dsp:cNvPr id="0" name=""/>
        <dsp:cNvSpPr/>
      </dsp:nvSpPr>
      <dsp:spPr>
        <a:xfrm>
          <a:off x="1749778" y="2449846"/>
          <a:ext cx="1855223" cy="185522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endParaRPr lang="ru-RU" sz="6500" kern="1200" dirty="0"/>
        </a:p>
      </dsp:txBody>
      <dsp:txXfrm>
        <a:off x="1840343" y="2540411"/>
        <a:ext cx="1674093" cy="1674093"/>
      </dsp:txXfrm>
    </dsp:sp>
    <dsp:sp modelId="{EE7B2557-A509-46F6-A826-34C6138BF209}">
      <dsp:nvSpPr>
        <dsp:cNvPr id="0" name=""/>
        <dsp:cNvSpPr/>
      </dsp:nvSpPr>
      <dsp:spPr>
        <a:xfrm>
          <a:off x="3747711" y="2449846"/>
          <a:ext cx="1855223" cy="1855223"/>
        </a:xfrm>
        <a:prstGeom prst="roundRect">
          <a:avLst/>
        </a:prstGeom>
        <a:solidFill>
          <a:srgbClr val="FF1D1D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 smtClean="0"/>
            <a:t>!</a:t>
          </a:r>
          <a:endParaRPr lang="ru-RU" sz="6500" kern="1200" dirty="0"/>
        </a:p>
      </dsp:txBody>
      <dsp:txXfrm>
        <a:off x="3838276" y="2540411"/>
        <a:ext cx="1674093" cy="16740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565525" cy="7318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660900" y="0"/>
            <a:ext cx="3567113" cy="7318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689B97-3A4D-4BF3-ADF3-812391845587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-762000" y="1096963"/>
            <a:ext cx="9753600" cy="5486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822325" y="6950075"/>
            <a:ext cx="6584950" cy="65833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3896975"/>
            <a:ext cx="3565525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660900" y="13896975"/>
            <a:ext cx="3567113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7EC2D8-A634-4847-BDFB-F83E27107E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91727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jpe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5.jpe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microsoft.com/office/2007/relationships/hdphoto" Target="../media/hdphoto1.wdp"/><Relationship Id="rId9" Type="http://schemas.microsoft.com/office/2007/relationships/diagramDrawing" Target="../diagrams/drawing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4632231" cy="8229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85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FDFE0"/>
          </a:solidFill>
          <a:ln/>
        </p:spPr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32" y="-2"/>
            <a:ext cx="14632231" cy="8229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2"/>
          <p:cNvSpPr/>
          <p:nvPr/>
        </p:nvSpPr>
        <p:spPr>
          <a:xfrm>
            <a:off x="631916" y="2415976"/>
            <a:ext cx="12902327" cy="15430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50000"/>
              </a:lnSpc>
              <a:buNone/>
            </a:pPr>
            <a:r>
              <a:rPr lang="ru-RU" sz="2800" dirty="0" smtClean="0">
                <a:solidFill>
                  <a:srgbClr val="091C53"/>
                </a:solidFill>
                <a:latin typeface="Baskerville Old Face" pitchFamily="18" charset="0"/>
                <a:ea typeface="Instrument Sans Semi Bold" pitchFamily="34" charset="-122"/>
                <a:cs typeface="Instrument Sans Semi Bold" pitchFamily="34" charset="-120"/>
              </a:rPr>
              <a:t>Познавательно-творческий проект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ru-RU" sz="2800" dirty="0" smtClean="0">
                <a:solidFill>
                  <a:srgbClr val="091C53"/>
                </a:solidFill>
                <a:latin typeface="Baskerville Old Face" pitchFamily="18" charset="0"/>
                <a:ea typeface="Instrument Sans Semi Bold" pitchFamily="34" charset="-122"/>
                <a:cs typeface="Instrument Sans Semi Bold" pitchFamily="34" charset="-120"/>
              </a:rPr>
              <a:t>Конкурс-фестиваль «По улицам города Екатеринбург»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ru-RU" sz="2800" dirty="0" smtClean="0">
                <a:solidFill>
                  <a:srgbClr val="091C53"/>
                </a:solidFill>
                <a:latin typeface="Baskerville Old Face" pitchFamily="18" charset="0"/>
                <a:ea typeface="Instrument Sans Semi Bold" pitchFamily="34" charset="-122"/>
                <a:cs typeface="Instrument Sans Semi Bold" pitchFamily="34" charset="-120"/>
              </a:rPr>
              <a:t>Настольная игра для детей 6-7 лет</a:t>
            </a:r>
          </a:p>
          <a:p>
            <a:pPr marL="0" indent="0" algn="ctr">
              <a:lnSpc>
                <a:spcPts val="6050"/>
              </a:lnSpc>
              <a:buNone/>
            </a:pPr>
            <a:r>
              <a:rPr lang="en-US" sz="5400" dirty="0" smtClean="0">
                <a:solidFill>
                  <a:srgbClr val="091C53"/>
                </a:solidFill>
                <a:latin typeface="Baskerville Old Face" pitchFamily="18" charset="0"/>
                <a:ea typeface="Instrument Sans Semi Bold" pitchFamily="34" charset="-122"/>
                <a:cs typeface="Instrument Sans Semi Bold" pitchFamily="34" charset="-120"/>
              </a:rPr>
              <a:t>«</a:t>
            </a:r>
            <a:r>
              <a:rPr lang="en-US" sz="5400" dirty="0" err="1" smtClean="0">
                <a:solidFill>
                  <a:srgbClr val="091C53"/>
                </a:solidFill>
                <a:latin typeface="Baskerville Old Face" pitchFamily="18" charset="0"/>
                <a:ea typeface="Instrument Sans Semi Bold" pitchFamily="34" charset="-122"/>
                <a:cs typeface="Instrument Sans Semi Bold" pitchFamily="34" charset="-120"/>
              </a:rPr>
              <a:t>Прогулка</a:t>
            </a:r>
            <a:r>
              <a:rPr lang="en-US" sz="5400" dirty="0" smtClean="0">
                <a:solidFill>
                  <a:srgbClr val="091C53"/>
                </a:solidFill>
                <a:latin typeface="Baskerville Old Face" pitchFamily="18" charset="0"/>
                <a:ea typeface="Instrument Sans Semi Bold" pitchFamily="34" charset="-122"/>
                <a:cs typeface="Instrument Sans Semi Bold" pitchFamily="34" charset="-120"/>
              </a:rPr>
              <a:t> </a:t>
            </a:r>
            <a:r>
              <a:rPr lang="en-US" sz="5400" dirty="0">
                <a:solidFill>
                  <a:srgbClr val="091C53"/>
                </a:solidFill>
                <a:latin typeface="Baskerville Old Face" pitchFamily="18" charset="0"/>
                <a:ea typeface="Instrument Sans Semi Bold" pitchFamily="34" charset="-122"/>
                <a:cs typeface="Instrument Sans Semi Bold" pitchFamily="34" charset="-120"/>
              </a:rPr>
              <a:t>по </a:t>
            </a:r>
            <a:r>
              <a:rPr lang="en-US" sz="5400" dirty="0" err="1">
                <a:solidFill>
                  <a:srgbClr val="091C53"/>
                </a:solidFill>
                <a:latin typeface="Baskerville Old Face" pitchFamily="18" charset="0"/>
                <a:ea typeface="Instrument Sans Semi Bold" pitchFamily="34" charset="-122"/>
                <a:cs typeface="Instrument Sans Semi Bold" pitchFamily="34" charset="-120"/>
              </a:rPr>
              <a:t>Улице</a:t>
            </a:r>
            <a:r>
              <a:rPr lang="en-US" sz="5400" dirty="0">
                <a:solidFill>
                  <a:srgbClr val="091C53"/>
                </a:solidFill>
                <a:latin typeface="Baskerville Old Face" pitchFamily="18" charset="0"/>
                <a:ea typeface="Instrument Sans Semi Bold" pitchFamily="34" charset="-122"/>
                <a:cs typeface="Instrument Sans Semi Bold" pitchFamily="34" charset="-120"/>
              </a:rPr>
              <a:t> </a:t>
            </a:r>
            <a:r>
              <a:rPr lang="en-US" sz="5400" dirty="0" err="1" smtClean="0">
                <a:solidFill>
                  <a:srgbClr val="091C53"/>
                </a:solidFill>
                <a:latin typeface="Baskerville Old Face" pitchFamily="18" charset="0"/>
                <a:ea typeface="Instrument Sans Semi Bold" pitchFamily="34" charset="-122"/>
                <a:cs typeface="Instrument Sans Semi Bold" pitchFamily="34" charset="-120"/>
              </a:rPr>
              <a:t>Знаний</a:t>
            </a:r>
            <a:r>
              <a:rPr lang="ru-RU" sz="5400" dirty="0" smtClean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»</a:t>
            </a:r>
            <a:endParaRPr lang="en-US" sz="5400" dirty="0">
              <a:latin typeface="Baskerville Old Face" pitchFamily="18" charset="0"/>
            </a:endParaRPr>
          </a:p>
        </p:txBody>
      </p:sp>
      <p:sp>
        <p:nvSpPr>
          <p:cNvPr id="14" name="Text 2"/>
          <p:cNvSpPr/>
          <p:nvPr/>
        </p:nvSpPr>
        <p:spPr>
          <a:xfrm>
            <a:off x="6160730" y="5349820"/>
            <a:ext cx="7185074" cy="17915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50000"/>
              </a:lnSpc>
              <a:buNone/>
            </a:pPr>
            <a:r>
              <a:rPr lang="ru-RU" sz="2000" b="1" dirty="0" smtClean="0">
                <a:solidFill>
                  <a:srgbClr val="091C53"/>
                </a:solidFill>
                <a:latin typeface="Baskerville Old Face" pitchFamily="18" charset="0"/>
              </a:rPr>
              <a:t>Название команды: </a:t>
            </a:r>
            <a:r>
              <a:rPr lang="ru-RU" sz="2000" dirty="0" smtClean="0">
                <a:solidFill>
                  <a:srgbClr val="091C53"/>
                </a:solidFill>
                <a:latin typeface="Baskerville Old Face" pitchFamily="18" charset="0"/>
              </a:rPr>
              <a:t>«Фантазеры»</a:t>
            </a:r>
          </a:p>
          <a:p>
            <a:pPr marL="0" indent="0" algn="r">
              <a:lnSpc>
                <a:spcPct val="150000"/>
              </a:lnSpc>
              <a:buNone/>
            </a:pPr>
            <a:r>
              <a:rPr lang="ru-RU" sz="2000" b="1" dirty="0" smtClean="0">
                <a:solidFill>
                  <a:srgbClr val="091C53"/>
                </a:solidFill>
                <a:latin typeface="Baskerville Old Face" pitchFamily="18" charset="0"/>
              </a:rPr>
              <a:t>Педагог:</a:t>
            </a:r>
            <a:r>
              <a:rPr lang="ru-RU" sz="2000" dirty="0" smtClean="0">
                <a:solidFill>
                  <a:srgbClr val="091C53"/>
                </a:solidFill>
                <a:latin typeface="Baskerville Old Face" pitchFamily="18" charset="0"/>
              </a:rPr>
              <a:t> </a:t>
            </a:r>
            <a:r>
              <a:rPr lang="ru-RU" sz="2000" dirty="0" err="1" smtClean="0">
                <a:solidFill>
                  <a:srgbClr val="091C53"/>
                </a:solidFill>
                <a:latin typeface="Baskerville Old Face" pitchFamily="18" charset="0"/>
              </a:rPr>
              <a:t>Корюкалова</a:t>
            </a:r>
            <a:r>
              <a:rPr lang="ru-RU" sz="2000" dirty="0" smtClean="0">
                <a:solidFill>
                  <a:srgbClr val="091C53"/>
                </a:solidFill>
                <a:latin typeface="Baskerville Old Face" pitchFamily="18" charset="0"/>
              </a:rPr>
              <a:t> </a:t>
            </a:r>
            <a:r>
              <a:rPr lang="ru-RU" sz="2000" dirty="0" err="1" smtClean="0">
                <a:solidFill>
                  <a:srgbClr val="091C53"/>
                </a:solidFill>
                <a:latin typeface="Baskerville Old Face" pitchFamily="18" charset="0"/>
              </a:rPr>
              <a:t>Рушания</a:t>
            </a:r>
            <a:r>
              <a:rPr lang="ru-RU" sz="2000" dirty="0" smtClean="0">
                <a:solidFill>
                  <a:srgbClr val="091C53"/>
                </a:solidFill>
                <a:latin typeface="Baskerville Old Face" pitchFamily="18" charset="0"/>
              </a:rPr>
              <a:t> </a:t>
            </a:r>
            <a:r>
              <a:rPr lang="ru-RU" sz="2000" dirty="0" err="1" smtClean="0">
                <a:solidFill>
                  <a:srgbClr val="091C53"/>
                </a:solidFill>
                <a:latin typeface="Baskerville Old Face" pitchFamily="18" charset="0"/>
              </a:rPr>
              <a:t>К</a:t>
            </a:r>
            <a:r>
              <a:rPr lang="ru-RU" sz="2000" dirty="0" err="1" smtClean="0">
                <a:solidFill>
                  <a:srgbClr val="091C53"/>
                </a:solidFill>
                <a:latin typeface="Baskerville Old Face" pitchFamily="18" charset="0"/>
              </a:rPr>
              <a:t>анифовна</a:t>
            </a:r>
            <a:endParaRPr lang="ru-RU" sz="2000" dirty="0" smtClean="0">
              <a:solidFill>
                <a:srgbClr val="091C53"/>
              </a:solidFill>
              <a:latin typeface="Baskerville Old Face" pitchFamily="18" charset="0"/>
            </a:endParaRPr>
          </a:p>
          <a:p>
            <a:pPr marL="0" indent="0" algn="r">
              <a:lnSpc>
                <a:spcPct val="150000"/>
              </a:lnSpc>
              <a:buNone/>
            </a:pPr>
            <a:r>
              <a:rPr lang="ru-RU" sz="2000" b="1" dirty="0" smtClean="0">
                <a:solidFill>
                  <a:srgbClr val="091C53"/>
                </a:solidFill>
                <a:latin typeface="Baskerville Old Face" pitchFamily="18" charset="0"/>
              </a:rPr>
              <a:t>Семья Прибытковых: </a:t>
            </a:r>
            <a:r>
              <a:rPr lang="ru-RU" sz="2000" dirty="0" smtClean="0">
                <a:solidFill>
                  <a:srgbClr val="091C53"/>
                </a:solidFill>
                <a:latin typeface="Baskerville Old Face" pitchFamily="18" charset="0"/>
              </a:rPr>
              <a:t>Яна Сергеевна, София, Александр</a:t>
            </a:r>
            <a:endParaRPr lang="en-US" sz="2000" dirty="0">
              <a:latin typeface="Baskerville Old Face" pitchFamily="18" charset="0"/>
            </a:endParaRPr>
          </a:p>
        </p:txBody>
      </p:sp>
      <p:sp>
        <p:nvSpPr>
          <p:cNvPr id="15" name="Text 2"/>
          <p:cNvSpPr/>
          <p:nvPr/>
        </p:nvSpPr>
        <p:spPr>
          <a:xfrm>
            <a:off x="3073751" y="1764321"/>
            <a:ext cx="8481063" cy="5443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50000"/>
              </a:lnSpc>
              <a:buNone/>
            </a:pPr>
            <a:r>
              <a:rPr lang="ru-RU" sz="2800" dirty="0" smtClean="0">
                <a:solidFill>
                  <a:srgbClr val="091C53"/>
                </a:solidFill>
                <a:latin typeface="Baskerville Old Face" pitchFamily="18" charset="0"/>
              </a:rPr>
              <a:t>МБДОУ – детский сад «Детство» детский сад №432</a:t>
            </a:r>
            <a:endParaRPr lang="en-US" sz="2800" dirty="0">
              <a:latin typeface="Baskerville Old Fac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" name="Picture 10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3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77" y="0"/>
            <a:ext cx="14615023" cy="8229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0"/>
          <p:cNvSpPr/>
          <p:nvPr/>
        </p:nvSpPr>
        <p:spPr>
          <a:xfrm>
            <a:off x="4290646" y="951921"/>
            <a:ext cx="9151858" cy="5506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300"/>
              </a:lnSpc>
              <a:buNone/>
            </a:pPr>
            <a:r>
              <a:rPr lang="en-US" sz="4800" dirty="0">
                <a:solidFill>
                  <a:srgbClr val="091C53"/>
                </a:solidFill>
                <a:latin typeface="Baskerville Old Face" pitchFamily="18" charset="0"/>
                <a:ea typeface="Instrument Sans Semi Bold" pitchFamily="34" charset="-122"/>
                <a:cs typeface="Instrument Sans Semi Bold" pitchFamily="34" charset="-120"/>
              </a:rPr>
              <a:t>Встреча с </a:t>
            </a:r>
            <a:r>
              <a:rPr lang="en-US" sz="4800" dirty="0" err="1">
                <a:solidFill>
                  <a:srgbClr val="091C53"/>
                </a:solidFill>
                <a:latin typeface="Baskerville Old Face" pitchFamily="18" charset="0"/>
                <a:ea typeface="Instrument Sans Semi Bold" pitchFamily="34" charset="-122"/>
                <a:cs typeface="Instrument Sans Semi Bold" pitchFamily="34" charset="-120"/>
              </a:rPr>
              <a:t>Софьей</a:t>
            </a:r>
            <a:r>
              <a:rPr lang="en-US" sz="4800" dirty="0">
                <a:solidFill>
                  <a:srgbClr val="091C53"/>
                </a:solidFill>
                <a:latin typeface="Baskerville Old Face" pitchFamily="18" charset="0"/>
                <a:ea typeface="Instrument Sans Semi Bold" pitchFamily="34" charset="-122"/>
                <a:cs typeface="Instrument Sans Semi Bold" pitchFamily="34" charset="-120"/>
              </a:rPr>
              <a:t> </a:t>
            </a:r>
            <a:r>
              <a:rPr lang="en-US" sz="4800" dirty="0" err="1" smtClean="0">
                <a:solidFill>
                  <a:srgbClr val="091C53"/>
                </a:solidFill>
                <a:latin typeface="Baskerville Old Face" pitchFamily="18" charset="0"/>
                <a:ea typeface="Instrument Sans Semi Bold" pitchFamily="34" charset="-122"/>
                <a:cs typeface="Instrument Sans Semi Bold" pitchFamily="34" charset="-120"/>
              </a:rPr>
              <a:t>Ковалевской</a:t>
            </a:r>
            <a:endParaRPr lang="en-US" sz="4800" dirty="0">
              <a:latin typeface="Baskerville Old Face" pitchFamily="18" charset="0"/>
            </a:endParaRPr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421" y="1227252"/>
            <a:ext cx="3533225" cy="496471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3"/>
          <p:cNvSpPr/>
          <p:nvPr/>
        </p:nvSpPr>
        <p:spPr>
          <a:xfrm>
            <a:off x="995455" y="6788962"/>
            <a:ext cx="4318754" cy="8458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Первая женщина-профессор математики в Северной Европе. Наш путеводитель по миру чисел.</a:t>
            </a:r>
            <a:endParaRPr lang="en-US" sz="2000" dirty="0">
              <a:latin typeface="Baskerville Old Face" pitchFamily="18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995455" y="6296502"/>
            <a:ext cx="2202656" cy="2752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2000" b="1" dirty="0">
                <a:solidFill>
                  <a:srgbClr val="1E3063"/>
                </a:solidFill>
                <a:latin typeface="Baskerville Old Face" pitchFamily="18" charset="0"/>
                <a:ea typeface="Instrument Sans Semi Bold" pitchFamily="34" charset="-122"/>
                <a:cs typeface="Instrument Sans Semi Bold" pitchFamily="34" charset="-120"/>
              </a:rPr>
              <a:t>Софья Ковалевская</a:t>
            </a:r>
            <a:endParaRPr lang="en-US" sz="2000" b="1" dirty="0">
              <a:latin typeface="Baskerville Old Face" pitchFamily="18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4290646" y="1734123"/>
            <a:ext cx="9748911" cy="13655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Прежде чем начать игру, </a:t>
            </a:r>
            <a:r>
              <a:rPr lang="en-US" sz="2000" dirty="0" err="1" smtClean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мы</a:t>
            </a:r>
            <a:r>
              <a:rPr lang="ru-RU" sz="2000" dirty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 </a:t>
            </a:r>
            <a:r>
              <a:rPr lang="en-US" sz="2000" dirty="0" err="1" smtClean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познакомили</a:t>
            </a:r>
            <a:r>
              <a:rPr lang="en-US" sz="2000" dirty="0" smtClean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 </a:t>
            </a:r>
            <a:r>
              <a:rPr lang="en-US" sz="2000" dirty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наших юных исследователей с удивительной историей Софьи Ковалевской — первой в мире женщиной-профессором математики. Эта карта-маршрут вдохновлена её жизнью и достижениями, делая абстрактные знания живыми и близкими.</a:t>
            </a:r>
            <a:endParaRPr lang="en-US" sz="2000" dirty="0">
              <a:latin typeface="Baskerville Old Face" pitchFamily="18" charset="0"/>
            </a:endParaRPr>
          </a:p>
        </p:txBody>
      </p:sp>
      <p:pic>
        <p:nvPicPr>
          <p:cNvPr id="2054" name="Picture 6" descr="https://sun9-67.userapi.com/s/v1/if2/yJO9L26hriiSDY3wDhrsCnmTPYK1gmIXkwnPDsEq_F_-T9B0LeebkBzdZJsHCTZiGh9foIg0YI8G7Xx6TOHhMywl.jpg?quality=95&amp;as=32x18,48x27,72x40,108x61,160x90,240x135,360x202,480x270,540x304,640x360,720x405,1080x607,1280x720,1440x810,2560x1440&amp;from=bu&amp;cs=1280x0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01" r="8257"/>
          <a:stretch/>
        </p:blipFill>
        <p:spPr bwMode="auto">
          <a:xfrm>
            <a:off x="5941047" y="2933674"/>
            <a:ext cx="7357402" cy="48837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10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3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77" y="0"/>
            <a:ext cx="14615023" cy="8229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1"/>
          <p:cNvSpPr/>
          <p:nvPr/>
        </p:nvSpPr>
        <p:spPr>
          <a:xfrm>
            <a:off x="583168" y="1781770"/>
            <a:ext cx="13464064" cy="2667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2000" b="1" dirty="0" err="1" smtClean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Цель</a:t>
            </a:r>
            <a:r>
              <a:rPr lang="en-US" sz="2000" b="1" dirty="0" smtClean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 </a:t>
            </a:r>
            <a:r>
              <a:rPr lang="en-US" sz="2000" b="1" dirty="0" err="1" smtClean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игры</a:t>
            </a:r>
            <a:r>
              <a:rPr lang="en-US" sz="2000" b="1" dirty="0" smtClean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:</a:t>
            </a:r>
            <a:r>
              <a:rPr lang="en-US" sz="2000" dirty="0" smtClean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 </a:t>
            </a:r>
            <a:r>
              <a:rPr lang="en-US" sz="2000" dirty="0" err="1" smtClean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Первым</a:t>
            </a:r>
            <a:r>
              <a:rPr lang="en-US" sz="2000" dirty="0" smtClean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 </a:t>
            </a:r>
            <a:r>
              <a:rPr lang="en-US" sz="2000" dirty="0" err="1" smtClean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дойти</a:t>
            </a:r>
            <a:r>
              <a:rPr lang="en-US" sz="2000" dirty="0" smtClean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 </a:t>
            </a:r>
            <a:r>
              <a:rPr lang="en-US" sz="2000" dirty="0" err="1" smtClean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до</a:t>
            </a:r>
            <a:r>
              <a:rPr lang="en-US" sz="2000" dirty="0" smtClean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 </a:t>
            </a:r>
            <a:r>
              <a:rPr lang="en-US" sz="2000" dirty="0" err="1" smtClean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финиша</a:t>
            </a:r>
            <a:r>
              <a:rPr lang="en-US" sz="2000" dirty="0" smtClean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 — к </a:t>
            </a:r>
            <a:r>
              <a:rPr lang="en-US" sz="2000" dirty="0" err="1" smtClean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памятнику</a:t>
            </a:r>
            <a:r>
              <a:rPr lang="en-US" sz="2000" dirty="0" smtClean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 </a:t>
            </a:r>
            <a:r>
              <a:rPr lang="en-US" sz="2000" dirty="0" err="1" smtClean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Софье</a:t>
            </a:r>
            <a:r>
              <a:rPr lang="en-US" sz="2000" dirty="0" smtClean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 </a:t>
            </a:r>
            <a:r>
              <a:rPr lang="en-US" sz="2000" dirty="0" err="1" smtClean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Ковалевской</a:t>
            </a:r>
            <a:r>
              <a:rPr lang="en-US" sz="2000" dirty="0" smtClean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.</a:t>
            </a:r>
            <a:endParaRPr lang="en-US" sz="2000" dirty="0" smtClean="0">
              <a:latin typeface="Baskerville Old Face" pitchFamily="18" charset="0"/>
            </a:endParaRPr>
          </a:p>
          <a:p>
            <a:pPr marL="0" indent="0" algn="l">
              <a:lnSpc>
                <a:spcPts val="2050"/>
              </a:lnSpc>
              <a:buNone/>
            </a:pPr>
            <a:endParaRPr lang="en-US" sz="2000" dirty="0">
              <a:latin typeface="Baskerville Old Face" pitchFamily="18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583168" y="2181820"/>
            <a:ext cx="7222212" cy="533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050"/>
              </a:lnSpc>
              <a:buSzPct val="100000"/>
              <a:buChar char="•"/>
            </a:pPr>
            <a:r>
              <a:rPr lang="en-US" sz="2000" b="1" dirty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Игровое поле:</a:t>
            </a:r>
            <a:r>
              <a:rPr lang="en-US" sz="2000" dirty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 Красочная карта-маршрут в виде улицы Софьи Ковалевской с обозначенными локациями.</a:t>
            </a:r>
            <a:endParaRPr lang="en-US" sz="2000" dirty="0">
              <a:latin typeface="Baskerville Old Face" pitchFamily="18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583168" y="2855742"/>
            <a:ext cx="6739720" cy="3057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050"/>
              </a:lnSpc>
              <a:buSzPct val="100000"/>
              <a:buChar char="•"/>
            </a:pPr>
            <a:r>
              <a:rPr lang="en-US" sz="2000" b="1" dirty="0" err="1" smtClean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Кубик</a:t>
            </a:r>
            <a:r>
              <a:rPr lang="en-US" sz="2000" b="1" dirty="0" smtClean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:</a:t>
            </a:r>
            <a:r>
              <a:rPr lang="en-US" sz="2000" dirty="0" smtClean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 </a:t>
            </a:r>
            <a:r>
              <a:rPr lang="en-US" sz="2000" dirty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Классический шестигранный кубик </a:t>
            </a:r>
            <a:r>
              <a:rPr lang="en-US" sz="2000" dirty="0" err="1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для</a:t>
            </a:r>
            <a:r>
              <a:rPr lang="en-US" sz="2000" dirty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 </a:t>
            </a:r>
            <a:endParaRPr lang="ru-RU" sz="2000" dirty="0" smtClean="0">
              <a:solidFill>
                <a:srgbClr val="1E3063"/>
              </a:solidFill>
              <a:latin typeface="Baskerville Old Face" pitchFamily="18" charset="0"/>
              <a:ea typeface="Instrument Sans Medium" pitchFamily="34" charset="-122"/>
              <a:cs typeface="Instrument Sans Medium" pitchFamily="34" charset="-120"/>
            </a:endParaRPr>
          </a:p>
          <a:p>
            <a:pPr algn="l">
              <a:lnSpc>
                <a:spcPts val="2050"/>
              </a:lnSpc>
              <a:buSzPct val="100000"/>
            </a:pPr>
            <a:r>
              <a:rPr lang="en-US" sz="2000" dirty="0" err="1" smtClean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определения</a:t>
            </a:r>
            <a:r>
              <a:rPr lang="en-US" sz="2000" dirty="0" smtClean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 </a:t>
            </a:r>
            <a:r>
              <a:rPr lang="en-US" sz="2000" dirty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количества шагов.</a:t>
            </a:r>
            <a:endParaRPr lang="en-US" sz="2000" dirty="0">
              <a:latin typeface="Baskerville Old Face" pitchFamily="18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583168" y="3454791"/>
            <a:ext cx="7222212" cy="533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050"/>
              </a:lnSpc>
              <a:buSzPct val="100000"/>
              <a:buChar char="•"/>
            </a:pPr>
            <a:r>
              <a:rPr lang="en-US" sz="2000" b="1" dirty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Фигурки игроков (4 шт.):</a:t>
            </a:r>
            <a:r>
              <a:rPr lang="en-US" sz="2000" dirty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 Четыре </a:t>
            </a:r>
            <a:r>
              <a:rPr lang="en-US" sz="2000" dirty="0" err="1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яркие</a:t>
            </a:r>
            <a:r>
              <a:rPr lang="en-US" sz="2000" dirty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 </a:t>
            </a:r>
            <a:r>
              <a:rPr lang="en-US" sz="2000" dirty="0" err="1" smtClean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фигурки</a:t>
            </a:r>
            <a:r>
              <a:rPr lang="ru-RU" sz="2000" dirty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 </a:t>
            </a:r>
            <a:r>
              <a:rPr lang="ru-RU" sz="2000" dirty="0" smtClean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разных цветов</a:t>
            </a:r>
            <a:r>
              <a:rPr lang="en-US" sz="2000" dirty="0" smtClean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.</a:t>
            </a:r>
            <a:endParaRPr lang="en-US" sz="2000" dirty="0">
              <a:latin typeface="Baskerville Old Face" pitchFamily="18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583168" y="4114800"/>
            <a:ext cx="7885583" cy="533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ts val="2050"/>
              </a:lnSpc>
              <a:buSzPct val="100000"/>
              <a:buChar char="•"/>
            </a:pPr>
            <a:r>
              <a:rPr lang="en-US" sz="2000" b="1" dirty="0" err="1" smtClean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Карточки</a:t>
            </a:r>
            <a:r>
              <a:rPr lang="en-US" sz="2000" b="1" dirty="0" smtClean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:</a:t>
            </a:r>
            <a:r>
              <a:rPr lang="en-US" sz="2000" dirty="0" smtClean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 </a:t>
            </a:r>
            <a:endParaRPr lang="ru-RU" sz="2000" dirty="0" smtClean="0">
              <a:solidFill>
                <a:srgbClr val="1E3063"/>
              </a:solidFill>
              <a:latin typeface="Baskerville Old Face" pitchFamily="18" charset="0"/>
              <a:ea typeface="Instrument Sans Medium" pitchFamily="34" charset="-122"/>
              <a:cs typeface="Instrument Sans Medium" pitchFamily="34" charset="-120"/>
            </a:endParaRPr>
          </a:p>
          <a:p>
            <a:pPr>
              <a:lnSpc>
                <a:spcPts val="2050"/>
              </a:lnSpc>
              <a:buSzPct val="100000"/>
            </a:pPr>
            <a:r>
              <a:rPr lang="ru-RU" sz="2000" dirty="0" smtClean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o	Карточки «Противоположности» (желтые): вопросы на ориентировку в пространстве, определение сторон.</a:t>
            </a:r>
          </a:p>
          <a:p>
            <a:pPr>
              <a:lnSpc>
                <a:spcPts val="2050"/>
              </a:lnSpc>
              <a:buSzPct val="100000"/>
            </a:pPr>
            <a:r>
              <a:rPr lang="ru-RU" sz="2000" dirty="0" smtClean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o	Карточки «Задачки» (зеленые): Простые математические задачки. </a:t>
            </a:r>
          </a:p>
          <a:p>
            <a:pPr>
              <a:lnSpc>
                <a:spcPts val="2050"/>
              </a:lnSpc>
              <a:buSzPct val="100000"/>
            </a:pPr>
            <a:r>
              <a:rPr lang="ru-RU" sz="2000" dirty="0" smtClean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o	Карточки «Обрати внимание!» (красные): Веселые задания на логику и внимание.</a:t>
            </a:r>
          </a:p>
          <a:p>
            <a:pPr>
              <a:lnSpc>
                <a:spcPts val="2050"/>
              </a:lnSpc>
              <a:buSzPct val="100000"/>
            </a:pPr>
            <a:r>
              <a:rPr lang="ru-RU" sz="2000" dirty="0" smtClean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o	Карточки «Сюрприз Улицы» (синие): Случайные события, продвигающие вперед или немного назад.</a:t>
            </a:r>
          </a:p>
        </p:txBody>
      </p:sp>
      <p:sp>
        <p:nvSpPr>
          <p:cNvPr id="8" name="Text 6"/>
          <p:cNvSpPr/>
          <p:nvPr/>
        </p:nvSpPr>
        <p:spPr>
          <a:xfrm>
            <a:off x="583168" y="6961739"/>
            <a:ext cx="7222212" cy="533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2000" b="1" dirty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Оформление поля </a:t>
            </a:r>
            <a:r>
              <a:rPr lang="en-US" sz="2000" dirty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— это наша Улица Знаний. </a:t>
            </a:r>
            <a:r>
              <a:rPr lang="ru-RU" sz="2000" dirty="0" smtClean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От </a:t>
            </a:r>
            <a:r>
              <a:rPr lang="ru-RU" sz="2000" dirty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с</a:t>
            </a:r>
            <a:r>
              <a:rPr lang="en-US" sz="2000" dirty="0" err="1" smtClean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тарт</a:t>
            </a:r>
            <a:r>
              <a:rPr lang="ru-RU" sz="2000" dirty="0" smtClean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а</a:t>
            </a:r>
            <a:r>
              <a:rPr lang="en-US" sz="2000" dirty="0" smtClean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 </a:t>
            </a:r>
            <a:r>
              <a:rPr lang="ru-RU" sz="2000" dirty="0" smtClean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до </a:t>
            </a:r>
            <a:r>
              <a:rPr lang="ru-RU" sz="2000" dirty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ф</a:t>
            </a:r>
            <a:r>
              <a:rPr lang="en-US" sz="2000" dirty="0" err="1" smtClean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иниш</a:t>
            </a:r>
            <a:r>
              <a:rPr lang="ru-RU" sz="2000" dirty="0" smtClean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а</a:t>
            </a:r>
            <a:r>
              <a:rPr lang="ru-RU" sz="2000" dirty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 </a:t>
            </a:r>
            <a:r>
              <a:rPr lang="en-US" sz="2000" dirty="0" smtClean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— </a:t>
            </a:r>
            <a:r>
              <a:rPr lang="en-US" sz="2000" dirty="0" err="1" smtClean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важн</a:t>
            </a:r>
            <a:r>
              <a:rPr lang="ru-RU" sz="2000" dirty="0" err="1" smtClean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ые</a:t>
            </a:r>
            <a:r>
              <a:rPr lang="en-US" sz="2000" dirty="0" smtClean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 </a:t>
            </a:r>
            <a:r>
              <a:rPr lang="en-US" sz="2000" dirty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локации, связанные с наукой и природой.</a:t>
            </a:r>
            <a:endParaRPr lang="en-US" sz="2000" dirty="0">
              <a:latin typeface="Baskerville Old Face" pitchFamily="18" charset="0"/>
            </a:endParaRPr>
          </a:p>
        </p:txBody>
      </p:sp>
      <p:sp>
        <p:nvSpPr>
          <p:cNvPr id="2" name="Text 0"/>
          <p:cNvSpPr/>
          <p:nvPr/>
        </p:nvSpPr>
        <p:spPr>
          <a:xfrm>
            <a:off x="583168" y="962542"/>
            <a:ext cx="5543312" cy="5206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100"/>
              </a:lnSpc>
              <a:buNone/>
            </a:pPr>
            <a:r>
              <a:rPr lang="en-US" sz="4800" dirty="0" err="1" smtClean="0">
                <a:solidFill>
                  <a:srgbClr val="091C53"/>
                </a:solidFill>
                <a:latin typeface="Baskerville Old Face" pitchFamily="18" charset="0"/>
                <a:ea typeface="Instrument Sans Semi Bold" pitchFamily="34" charset="-122"/>
                <a:cs typeface="Instrument Sans Semi Bold" pitchFamily="34" charset="-120"/>
              </a:rPr>
              <a:t>Компоненты</a:t>
            </a:r>
            <a:r>
              <a:rPr lang="en-US" sz="4800" dirty="0" smtClean="0">
                <a:solidFill>
                  <a:srgbClr val="091C53"/>
                </a:solidFill>
                <a:latin typeface="Baskerville Old Face" pitchFamily="18" charset="0"/>
                <a:ea typeface="Instrument Sans Semi Bold" pitchFamily="34" charset="-122"/>
                <a:cs typeface="Instrument Sans Semi Bold" pitchFamily="34" charset="-120"/>
              </a:rPr>
              <a:t> </a:t>
            </a:r>
            <a:r>
              <a:rPr lang="ru-RU" sz="4800" dirty="0" smtClean="0">
                <a:solidFill>
                  <a:srgbClr val="091C53"/>
                </a:solidFill>
                <a:latin typeface="Baskerville Old Face" pitchFamily="18" charset="0"/>
                <a:ea typeface="Instrument Sans Semi Bold" pitchFamily="34" charset="-122"/>
                <a:cs typeface="Instrument Sans Semi Bold" pitchFamily="34" charset="-120"/>
              </a:rPr>
              <a:t>игры</a:t>
            </a:r>
            <a:endParaRPr lang="en-US" sz="4800" dirty="0">
              <a:latin typeface="Baskerville Old Face" pitchFamily="18" charset="0"/>
            </a:endParaRPr>
          </a:p>
        </p:txBody>
      </p:sp>
      <p:pic>
        <p:nvPicPr>
          <p:cNvPr id="4098" name="Picture 2" descr="https://sun9-53.userapi.com/s/v1/ig2/-eUFVH9enCwpgq8wjtVF0gyoGgEw45kZSq0c3EBnJQcphQs-_GFZeOT3zQkbzJJMXKBn8BpK30gNSFtbuyeJ5P4t.jpg?quality=95&amp;as=32x57,48x85,72x128,108x192,160x284,240x427,360x640,480x853,540x960,640x1138,720x1280,1080x1920,1280x2276,1440x2560&amp;from=bu&amp;cs=1280x0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614"/>
          <a:stretch/>
        </p:blipFill>
        <p:spPr bwMode="auto">
          <a:xfrm>
            <a:off x="8828116" y="1313726"/>
            <a:ext cx="4963977" cy="63008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3962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10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3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77" y="0"/>
            <a:ext cx="14615023" cy="8229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6"/>
          <p:cNvSpPr/>
          <p:nvPr/>
        </p:nvSpPr>
        <p:spPr>
          <a:xfrm>
            <a:off x="583168" y="4373285"/>
            <a:ext cx="7222212" cy="533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endParaRPr lang="en-US" sz="2000" dirty="0">
              <a:latin typeface="Baskerville Old Face" pitchFamily="18" charset="0"/>
            </a:endParaRPr>
          </a:p>
        </p:txBody>
      </p:sp>
      <p:sp>
        <p:nvSpPr>
          <p:cNvPr id="11" name="Shape 8"/>
          <p:cNvSpPr/>
          <p:nvPr/>
        </p:nvSpPr>
        <p:spPr>
          <a:xfrm>
            <a:off x="583168" y="5972889"/>
            <a:ext cx="4376976" cy="1532692"/>
          </a:xfrm>
          <a:prstGeom prst="roundRect">
            <a:avLst>
              <a:gd name="adj" fmla="val 7159"/>
            </a:avLst>
          </a:prstGeom>
          <a:solidFill>
            <a:srgbClr val="FFFFFF"/>
          </a:solidFill>
          <a:ln w="22860">
            <a:solidFill>
              <a:srgbClr val="0540AD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560308" y="5972889"/>
            <a:ext cx="91440" cy="1532692"/>
          </a:xfrm>
          <a:prstGeom prst="roundRect">
            <a:avLst>
              <a:gd name="adj" fmla="val 164005"/>
            </a:avLst>
          </a:prstGeom>
          <a:solidFill>
            <a:srgbClr val="0540AD"/>
          </a:solidFill>
          <a:ln/>
        </p:spPr>
      </p:sp>
      <p:sp>
        <p:nvSpPr>
          <p:cNvPr id="13" name="Text 10"/>
          <p:cNvSpPr/>
          <p:nvPr/>
        </p:nvSpPr>
        <p:spPr>
          <a:xfrm>
            <a:off x="841177" y="6162318"/>
            <a:ext cx="2465665" cy="2602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2000" b="1" dirty="0">
                <a:solidFill>
                  <a:srgbClr val="1E3063"/>
                </a:solidFill>
                <a:latin typeface="Baskerville Old Face" pitchFamily="18" charset="0"/>
                <a:ea typeface="Instrument Sans Semi Bold" pitchFamily="34" charset="-122"/>
                <a:cs typeface="Instrument Sans Semi Bold" pitchFamily="34" charset="-120"/>
              </a:rPr>
              <a:t>Дендрологический парк</a:t>
            </a:r>
            <a:endParaRPr lang="en-US" sz="2000" b="1" dirty="0">
              <a:latin typeface="Baskerville Old Face" pitchFamily="18" charset="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841177" y="6522482"/>
            <a:ext cx="3929539" cy="533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Здесь можно узнать о природе и заодно потренироваться в счете деревьев или цветов!</a:t>
            </a:r>
            <a:endParaRPr lang="en-US" sz="2000" dirty="0">
              <a:latin typeface="Baskerville Old Face" pitchFamily="18" charset="0"/>
            </a:endParaRPr>
          </a:p>
        </p:txBody>
      </p:sp>
      <p:sp>
        <p:nvSpPr>
          <p:cNvPr id="15" name="Shape 12"/>
          <p:cNvSpPr/>
          <p:nvPr/>
        </p:nvSpPr>
        <p:spPr>
          <a:xfrm>
            <a:off x="5126712" y="5972889"/>
            <a:ext cx="4376976" cy="1532692"/>
          </a:xfrm>
          <a:prstGeom prst="roundRect">
            <a:avLst>
              <a:gd name="adj" fmla="val 7159"/>
            </a:avLst>
          </a:prstGeom>
          <a:solidFill>
            <a:srgbClr val="FFFFFF"/>
          </a:solidFill>
          <a:ln w="22860">
            <a:solidFill>
              <a:srgbClr val="0540AD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5103852" y="5972889"/>
            <a:ext cx="91440" cy="1532692"/>
          </a:xfrm>
          <a:prstGeom prst="roundRect">
            <a:avLst>
              <a:gd name="adj" fmla="val 164005"/>
            </a:avLst>
          </a:prstGeom>
          <a:solidFill>
            <a:srgbClr val="0540AD"/>
          </a:solidFill>
          <a:ln/>
        </p:spPr>
      </p:sp>
      <p:sp>
        <p:nvSpPr>
          <p:cNvPr id="17" name="Text 14"/>
          <p:cNvSpPr/>
          <p:nvPr/>
        </p:nvSpPr>
        <p:spPr>
          <a:xfrm>
            <a:off x="5384721" y="6162318"/>
            <a:ext cx="3929539" cy="5205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2000" b="1" dirty="0">
                <a:solidFill>
                  <a:srgbClr val="1E3063"/>
                </a:solidFill>
                <a:latin typeface="Baskerville Old Face" pitchFamily="18" charset="0"/>
                <a:ea typeface="Instrument Sans Semi Bold" pitchFamily="34" charset="-122"/>
                <a:cs typeface="Instrument Sans Semi Bold" pitchFamily="34" charset="-120"/>
              </a:rPr>
              <a:t>Уральский Федеральный Университет (УрФУ)</a:t>
            </a:r>
            <a:endParaRPr lang="en-US" sz="2000" b="1" dirty="0">
              <a:latin typeface="Baskerville Old Face" pitchFamily="18" charset="0"/>
            </a:endParaRPr>
          </a:p>
        </p:txBody>
      </p:sp>
      <p:sp>
        <p:nvSpPr>
          <p:cNvPr id="18" name="Text 15"/>
          <p:cNvSpPr/>
          <p:nvPr/>
        </p:nvSpPr>
        <p:spPr>
          <a:xfrm>
            <a:off x="5384721" y="6739235"/>
            <a:ext cx="3929539" cy="533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Символ знаний и науки, напоминание о том, как важно учиться.</a:t>
            </a:r>
            <a:endParaRPr lang="en-US" sz="2000" dirty="0">
              <a:latin typeface="Baskerville Old Face" pitchFamily="18" charset="0"/>
            </a:endParaRPr>
          </a:p>
        </p:txBody>
      </p:sp>
      <p:sp>
        <p:nvSpPr>
          <p:cNvPr id="19" name="Shape 16"/>
          <p:cNvSpPr/>
          <p:nvPr/>
        </p:nvSpPr>
        <p:spPr>
          <a:xfrm>
            <a:off x="9670256" y="5972889"/>
            <a:ext cx="4376976" cy="1532692"/>
          </a:xfrm>
          <a:prstGeom prst="roundRect">
            <a:avLst>
              <a:gd name="adj" fmla="val 7159"/>
            </a:avLst>
          </a:prstGeom>
          <a:solidFill>
            <a:srgbClr val="FFFFFF"/>
          </a:solidFill>
          <a:ln w="22860">
            <a:solidFill>
              <a:srgbClr val="0540AD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9647396" y="5972889"/>
            <a:ext cx="91440" cy="1532692"/>
          </a:xfrm>
          <a:prstGeom prst="roundRect">
            <a:avLst>
              <a:gd name="adj" fmla="val 164005"/>
            </a:avLst>
          </a:prstGeom>
          <a:solidFill>
            <a:srgbClr val="0540AD"/>
          </a:solidFill>
          <a:ln/>
        </p:spPr>
      </p:sp>
      <p:sp>
        <p:nvSpPr>
          <p:cNvPr id="21" name="Text 18"/>
          <p:cNvSpPr/>
          <p:nvPr/>
        </p:nvSpPr>
        <p:spPr>
          <a:xfrm>
            <a:off x="9928265" y="6162318"/>
            <a:ext cx="2353508" cy="2602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2000" b="1" dirty="0" err="1">
                <a:solidFill>
                  <a:srgbClr val="1E3063"/>
                </a:solidFill>
                <a:latin typeface="Baskerville Old Face" pitchFamily="18" charset="0"/>
                <a:ea typeface="Instrument Sans Semi Bold" pitchFamily="34" charset="-122"/>
                <a:cs typeface="Instrument Sans Semi Bold" pitchFamily="34" charset="-120"/>
              </a:rPr>
              <a:t>Памятник</a:t>
            </a:r>
            <a:r>
              <a:rPr lang="en-US" sz="2000" b="1" dirty="0">
                <a:solidFill>
                  <a:srgbClr val="1E3063"/>
                </a:solidFill>
                <a:latin typeface="Baskerville Old Face" pitchFamily="18" charset="0"/>
                <a:ea typeface="Instrument Sans Semi Bold" pitchFamily="34" charset="-122"/>
                <a:cs typeface="Instrument Sans Semi Bold" pitchFamily="34" charset="-120"/>
              </a:rPr>
              <a:t> </a:t>
            </a:r>
            <a:r>
              <a:rPr lang="ru-RU" sz="2000" b="1" dirty="0" smtClean="0">
                <a:solidFill>
                  <a:srgbClr val="1E3063"/>
                </a:solidFill>
                <a:latin typeface="Baskerville Old Face" pitchFamily="18" charset="0"/>
                <a:ea typeface="Instrument Sans Semi Bold" pitchFamily="34" charset="-122"/>
                <a:cs typeface="Instrument Sans Semi Bold" pitchFamily="34" charset="-120"/>
              </a:rPr>
              <a:t>Софье </a:t>
            </a:r>
            <a:r>
              <a:rPr lang="en-US" sz="2000" b="1" dirty="0" err="1" smtClean="0">
                <a:solidFill>
                  <a:srgbClr val="1E3063"/>
                </a:solidFill>
                <a:latin typeface="Baskerville Old Face" pitchFamily="18" charset="0"/>
                <a:ea typeface="Instrument Sans Semi Bold" pitchFamily="34" charset="-122"/>
                <a:cs typeface="Instrument Sans Semi Bold" pitchFamily="34" charset="-120"/>
              </a:rPr>
              <a:t>Ковалевской</a:t>
            </a:r>
            <a:endParaRPr lang="en-US" sz="2000" b="1" dirty="0">
              <a:latin typeface="Baskerville Old Face" pitchFamily="18" charset="0"/>
            </a:endParaRPr>
          </a:p>
        </p:txBody>
      </p:sp>
      <p:sp>
        <p:nvSpPr>
          <p:cNvPr id="22" name="Text 19"/>
          <p:cNvSpPr/>
          <p:nvPr/>
        </p:nvSpPr>
        <p:spPr>
          <a:xfrm>
            <a:off x="9928265" y="6522482"/>
            <a:ext cx="3929539" cy="533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Наш Финиш! Цель, к которой мы стремимся, используя все наши знания.</a:t>
            </a:r>
            <a:endParaRPr lang="en-US" sz="2000" dirty="0">
              <a:latin typeface="Baskerville Old Face" pitchFamily="18" charset="0"/>
            </a:endParaRPr>
          </a:p>
        </p:txBody>
      </p:sp>
      <p:sp>
        <p:nvSpPr>
          <p:cNvPr id="23" name="Text 4"/>
          <p:cNvSpPr/>
          <p:nvPr/>
        </p:nvSpPr>
        <p:spPr>
          <a:xfrm>
            <a:off x="560308" y="1844516"/>
            <a:ext cx="12902327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endParaRPr lang="en-US" sz="2000" dirty="0">
              <a:latin typeface="Baskerville Old Face" pitchFamily="18" charset="0"/>
            </a:endParaRPr>
          </a:p>
        </p:txBody>
      </p:sp>
      <p:pic>
        <p:nvPicPr>
          <p:cNvPr id="3074" name="Picture 2" descr="https://sun9-42.userapi.com/s/v1/ig2/9q2bVtIW6miagaFOrMyPkfM0rNwFI9HW1P9odL5n1s3XosxAZNVBubEahQIQJWxUGjOyk_EyZPmeQJGA991g5glF.jpg?quality=95&amp;as=32x43,48x64,72x96,108x144,160x213,240x319,360x478,480x638,540x718,640x851,720x957,1080x1436,1280x1701,1440x1914,1926x2560&amp;from=bu&amp;cs=1280x0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46" b="3690"/>
          <a:stretch/>
        </p:blipFill>
        <p:spPr bwMode="auto">
          <a:xfrm rot="16200000">
            <a:off x="1229039" y="522651"/>
            <a:ext cx="4879491" cy="56552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6496392" y="5082118"/>
            <a:ext cx="69662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2060"/>
                </a:solidFill>
                <a:latin typeface="Baskerville Old Face" pitchFamily="18" charset="0"/>
              </a:rPr>
              <a:t>QR</a:t>
            </a:r>
            <a:r>
              <a:rPr lang="ru-RU" sz="2000" dirty="0" smtClean="0">
                <a:solidFill>
                  <a:srgbClr val="002060"/>
                </a:solidFill>
                <a:latin typeface="Baskerville Old Face" pitchFamily="18" charset="0"/>
              </a:rPr>
              <a:t>-коды на игровом поле ведут к коротким познавательным видеороликам, рассказывающих о ключевых локациях игры:</a:t>
            </a:r>
            <a:endParaRPr lang="ru-RU" sz="2000" dirty="0"/>
          </a:p>
        </p:txBody>
      </p:sp>
      <p:sp>
        <p:nvSpPr>
          <p:cNvPr id="27" name="AutoShape 4" descr="blob:https://web.whatsapp.com/f5320671-4fa0-4c3e-8163-40bc65b211a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92"/>
          <a:stretch/>
        </p:blipFill>
        <p:spPr bwMode="auto">
          <a:xfrm>
            <a:off x="6675774" y="910512"/>
            <a:ext cx="3600000" cy="41716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AutoShape 7" descr="blob:https://web.whatsapp.com/f67a08a9-7c90-4d12-bf7d-18fe1e3664fd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0" name="Picture 8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98"/>
          <a:stretch/>
        </p:blipFill>
        <p:spPr bwMode="auto">
          <a:xfrm>
            <a:off x="10275774" y="910512"/>
            <a:ext cx="3600000" cy="40801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0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3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77" y="0"/>
            <a:ext cx="14615023" cy="8229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0"/>
          <p:cNvSpPr/>
          <p:nvPr/>
        </p:nvSpPr>
        <p:spPr>
          <a:xfrm>
            <a:off x="784860" y="769620"/>
            <a:ext cx="12764929" cy="7008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800" dirty="0" err="1">
                <a:solidFill>
                  <a:srgbClr val="091C53"/>
                </a:solidFill>
                <a:latin typeface="Baskerville Old Face" pitchFamily="18" charset="0"/>
                <a:ea typeface="Instrument Sans Semi Bold" pitchFamily="34" charset="-122"/>
                <a:cs typeface="Instrument Sans Semi Bold" pitchFamily="34" charset="-120"/>
              </a:rPr>
              <a:t>Разноцветные</a:t>
            </a:r>
            <a:r>
              <a:rPr lang="en-US" sz="4800" dirty="0">
                <a:solidFill>
                  <a:srgbClr val="091C53"/>
                </a:solidFill>
                <a:latin typeface="Baskerville Old Face" pitchFamily="18" charset="0"/>
                <a:ea typeface="Instrument Sans Semi Bold" pitchFamily="34" charset="-122"/>
                <a:cs typeface="Instrument Sans Semi Bold" pitchFamily="34" charset="-120"/>
              </a:rPr>
              <a:t> </a:t>
            </a:r>
            <a:r>
              <a:rPr lang="ru-RU" sz="4800" dirty="0" smtClean="0">
                <a:solidFill>
                  <a:srgbClr val="091C53"/>
                </a:solidFill>
                <a:latin typeface="Baskerville Old Face" pitchFamily="18" charset="0"/>
                <a:ea typeface="Instrument Sans Semi Bold" pitchFamily="34" charset="-122"/>
                <a:cs typeface="Instrument Sans Semi Bold" pitchFamily="34" charset="-120"/>
              </a:rPr>
              <a:t>з</a:t>
            </a:r>
            <a:r>
              <a:rPr lang="en-US" sz="4800" dirty="0" err="1" smtClean="0">
                <a:solidFill>
                  <a:srgbClr val="091C53"/>
                </a:solidFill>
                <a:latin typeface="Baskerville Old Face" pitchFamily="18" charset="0"/>
                <a:ea typeface="Instrument Sans Semi Bold" pitchFamily="34" charset="-122"/>
                <a:cs typeface="Instrument Sans Semi Bold" pitchFamily="34" charset="-120"/>
              </a:rPr>
              <a:t>адания</a:t>
            </a:r>
            <a:r>
              <a:rPr lang="en-US" sz="4800" dirty="0">
                <a:solidFill>
                  <a:srgbClr val="091C53"/>
                </a:solidFill>
                <a:latin typeface="Baskerville Old Face" pitchFamily="18" charset="0"/>
                <a:ea typeface="Instrument Sans Semi Bold" pitchFamily="34" charset="-122"/>
                <a:cs typeface="Instrument Sans Semi Bold" pitchFamily="34" charset="-120"/>
              </a:rPr>
              <a:t>: </a:t>
            </a:r>
            <a:r>
              <a:rPr lang="en-US" sz="4800" dirty="0" err="1">
                <a:solidFill>
                  <a:srgbClr val="091C53"/>
                </a:solidFill>
                <a:latin typeface="Baskerville Old Face" pitchFamily="18" charset="0"/>
                <a:ea typeface="Instrument Sans Semi Bold" pitchFamily="34" charset="-122"/>
                <a:cs typeface="Instrument Sans Semi Bold" pitchFamily="34" charset="-120"/>
              </a:rPr>
              <a:t>Четыре</a:t>
            </a:r>
            <a:r>
              <a:rPr lang="en-US" sz="4800" dirty="0">
                <a:solidFill>
                  <a:srgbClr val="091C53"/>
                </a:solidFill>
                <a:latin typeface="Baskerville Old Face" pitchFamily="18" charset="0"/>
                <a:ea typeface="Instrument Sans Semi Bold" pitchFamily="34" charset="-122"/>
                <a:cs typeface="Instrument Sans Semi Bold" pitchFamily="34" charset="-120"/>
              </a:rPr>
              <a:t> </a:t>
            </a:r>
            <a:r>
              <a:rPr lang="ru-RU" sz="4800" dirty="0" smtClean="0">
                <a:solidFill>
                  <a:srgbClr val="091C53"/>
                </a:solidFill>
                <a:latin typeface="Baskerville Old Face" pitchFamily="18" charset="0"/>
                <a:ea typeface="Instrument Sans Semi Bold" pitchFamily="34" charset="-122"/>
                <a:cs typeface="Instrument Sans Semi Bold" pitchFamily="34" charset="-120"/>
              </a:rPr>
              <a:t>т</a:t>
            </a:r>
            <a:r>
              <a:rPr lang="en-US" sz="4800" dirty="0" err="1" smtClean="0">
                <a:solidFill>
                  <a:srgbClr val="091C53"/>
                </a:solidFill>
                <a:latin typeface="Baskerville Old Face" pitchFamily="18" charset="0"/>
                <a:ea typeface="Instrument Sans Semi Bold" pitchFamily="34" charset="-122"/>
                <a:cs typeface="Instrument Sans Semi Bold" pitchFamily="34" charset="-120"/>
              </a:rPr>
              <a:t>ипа</a:t>
            </a:r>
            <a:r>
              <a:rPr lang="en-US" sz="4800" dirty="0" smtClean="0">
                <a:solidFill>
                  <a:srgbClr val="091C53"/>
                </a:solidFill>
                <a:latin typeface="Baskerville Old Face" pitchFamily="18" charset="0"/>
                <a:ea typeface="Instrument Sans Semi Bold" pitchFamily="34" charset="-122"/>
                <a:cs typeface="Instrument Sans Semi Bold" pitchFamily="34" charset="-120"/>
              </a:rPr>
              <a:t> </a:t>
            </a:r>
            <a:r>
              <a:rPr lang="ru-RU" sz="4800" dirty="0">
                <a:solidFill>
                  <a:srgbClr val="091C53"/>
                </a:solidFill>
                <a:latin typeface="Baskerville Old Face" pitchFamily="18" charset="0"/>
                <a:ea typeface="Instrument Sans Semi Bold" pitchFamily="34" charset="-122"/>
                <a:cs typeface="Instrument Sans Semi Bold" pitchFamily="34" charset="-120"/>
              </a:rPr>
              <a:t>к</a:t>
            </a:r>
            <a:r>
              <a:rPr lang="en-US" sz="4800" dirty="0" err="1" smtClean="0">
                <a:solidFill>
                  <a:srgbClr val="091C53"/>
                </a:solidFill>
                <a:latin typeface="Baskerville Old Face" pitchFamily="18" charset="0"/>
                <a:ea typeface="Instrument Sans Semi Bold" pitchFamily="34" charset="-122"/>
                <a:cs typeface="Instrument Sans Semi Bold" pitchFamily="34" charset="-120"/>
              </a:rPr>
              <a:t>арточек</a:t>
            </a:r>
            <a:endParaRPr lang="en-US" sz="4800" dirty="0">
              <a:latin typeface="Baskerville Old Face" pitchFamily="18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784860" y="1721982"/>
            <a:ext cx="13060680" cy="7177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Карточки — это сердце нашей игры. Каждый цвет означает новый тип задания, направленный на развитие различных навыков. </a:t>
            </a:r>
            <a:r>
              <a:rPr lang="ru-RU" sz="2000" dirty="0" smtClean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При попадании игроком на фишку определенного цвета необходимо вытянуть соответствующую карточку. </a:t>
            </a:r>
            <a:r>
              <a:rPr lang="en-US" sz="2000" dirty="0" err="1" smtClean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Смена</a:t>
            </a:r>
            <a:r>
              <a:rPr lang="en-US" sz="2000" dirty="0" smtClean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 </a:t>
            </a:r>
            <a:r>
              <a:rPr lang="en-US" sz="2000" dirty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форматов не даст заскучать!</a:t>
            </a:r>
            <a:endParaRPr lang="en-US" sz="2000" dirty="0">
              <a:latin typeface="Baskerville Old Face" pitchFamily="18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990481" y="3166824"/>
            <a:ext cx="4039076" cy="3502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Baskerville Old Face" pitchFamily="18" charset="0"/>
                <a:ea typeface="Instrument Sans Semi Bold" pitchFamily="34" charset="-122"/>
                <a:cs typeface="Instrument Sans Semi Bold" pitchFamily="34" charset="-120"/>
              </a:rPr>
              <a:t>Желтые: Противоположности</a:t>
            </a:r>
            <a:endParaRPr lang="en-US" sz="2000" dirty="0">
              <a:latin typeface="Baskerville Old Face" pitchFamily="18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784860" y="3651647"/>
            <a:ext cx="4244697" cy="10765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0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Ориентировка в пространстве. Задания: "Что справа от </a:t>
            </a:r>
            <a:r>
              <a:rPr lang="en-US" sz="2000" dirty="0" err="1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тебя</a:t>
            </a:r>
            <a:r>
              <a:rPr lang="en-US" sz="2000" dirty="0" smtClean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?"</a:t>
            </a:r>
            <a:endParaRPr lang="en-US" sz="2000" dirty="0">
              <a:latin typeface="Baskerville Old Face" pitchFamily="18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9600724" y="3166824"/>
            <a:ext cx="2803088" cy="3502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Baskerville Old Face" pitchFamily="18" charset="0"/>
                <a:ea typeface="Instrument Sans Semi Bold" pitchFamily="34" charset="-122"/>
                <a:cs typeface="Instrument Sans Semi Bold" pitchFamily="34" charset="-120"/>
              </a:rPr>
              <a:t>Зеленые: Задачки</a:t>
            </a:r>
            <a:endParaRPr lang="en-US" sz="2000" dirty="0">
              <a:latin typeface="Baskerville Old Face" pitchFamily="18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9600724" y="3651647"/>
            <a:ext cx="4244816" cy="10765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Простая математика. Счет в пределах 10, сложение и вычитание (например, 3+2 или 5-1).</a:t>
            </a:r>
            <a:endParaRPr lang="en-US" sz="2000" dirty="0">
              <a:latin typeface="Baskerville Old Face" pitchFamily="18" charset="0"/>
            </a:endParaRPr>
          </a:p>
        </p:txBody>
      </p:sp>
      <p:sp>
        <p:nvSpPr>
          <p:cNvPr id="10" name="Text 6"/>
          <p:cNvSpPr/>
          <p:nvPr/>
        </p:nvSpPr>
        <p:spPr>
          <a:xfrm>
            <a:off x="9600724" y="5800011"/>
            <a:ext cx="3861435" cy="3502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Baskerville Old Face" pitchFamily="18" charset="0"/>
                <a:ea typeface="Instrument Sans Semi Bold" pitchFamily="34" charset="-122"/>
                <a:cs typeface="Instrument Sans Semi Bold" pitchFamily="34" charset="-120"/>
              </a:rPr>
              <a:t>Красные: Обрати внимание!</a:t>
            </a:r>
            <a:endParaRPr lang="en-US" sz="2000" dirty="0">
              <a:latin typeface="Baskerville Old Face" pitchFamily="18" charset="0"/>
            </a:endParaRPr>
          </a:p>
        </p:txBody>
      </p:sp>
      <p:sp>
        <p:nvSpPr>
          <p:cNvPr id="11" name="Text 7"/>
          <p:cNvSpPr/>
          <p:nvPr/>
        </p:nvSpPr>
        <p:spPr>
          <a:xfrm>
            <a:off x="9600724" y="6284833"/>
            <a:ext cx="4244816" cy="7177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Логика и внимание. "Найди 3 отличия на картинке", "Повтори скороговорку".</a:t>
            </a:r>
            <a:endParaRPr lang="en-US" sz="2000" dirty="0">
              <a:latin typeface="Baskerville Old Face" pitchFamily="18" charset="0"/>
            </a:endParaRPr>
          </a:p>
        </p:txBody>
      </p:sp>
      <p:sp>
        <p:nvSpPr>
          <p:cNvPr id="14" name="Text 8"/>
          <p:cNvSpPr/>
          <p:nvPr/>
        </p:nvSpPr>
        <p:spPr>
          <a:xfrm>
            <a:off x="1836182" y="5620583"/>
            <a:ext cx="3193375" cy="3502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Baskerville Old Face" pitchFamily="18" charset="0"/>
                <a:ea typeface="Instrument Sans Semi Bold" pitchFamily="34" charset="-122"/>
                <a:cs typeface="Instrument Sans Semi Bold" pitchFamily="34" charset="-120"/>
              </a:rPr>
              <a:t>Синие: Сюрприз Улицы</a:t>
            </a:r>
            <a:endParaRPr lang="en-US" sz="2000" dirty="0">
              <a:latin typeface="Baskerville Old Face" pitchFamily="18" charset="0"/>
            </a:endParaRPr>
          </a:p>
        </p:txBody>
      </p:sp>
      <p:sp>
        <p:nvSpPr>
          <p:cNvPr id="15" name="Text 9"/>
          <p:cNvSpPr/>
          <p:nvPr/>
        </p:nvSpPr>
        <p:spPr>
          <a:xfrm>
            <a:off x="784860" y="6105406"/>
            <a:ext cx="4244697" cy="10765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0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Случайные события. "Нашел монету, сделай 2 шага вперед" или "Задержался у витрины, 1 шаг назад".</a:t>
            </a:r>
            <a:endParaRPr lang="en-US" sz="2000" dirty="0">
              <a:latin typeface="Baskerville Old Face" pitchFamily="18" charset="0"/>
            </a:endParaRPr>
          </a:p>
        </p:txBody>
      </p:sp>
      <p:graphicFrame>
        <p:nvGraphicFramePr>
          <p:cNvPr id="17" name="Схема 16"/>
          <p:cNvGraphicFramePr/>
          <p:nvPr>
            <p:extLst>
              <p:ext uri="{D42A27DB-BD31-4B8C-83A1-F6EECF244321}">
                <p14:modId xmlns:p14="http://schemas.microsoft.com/office/powerpoint/2010/main" val="1376590317"/>
              </p:ext>
            </p:extLst>
          </p:nvPr>
        </p:nvGraphicFramePr>
        <p:xfrm>
          <a:off x="3649554" y="2636639"/>
          <a:ext cx="7352714" cy="47569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8" name="4-конечная звезда 17"/>
          <p:cNvSpPr/>
          <p:nvPr/>
        </p:nvSpPr>
        <p:spPr>
          <a:xfrm>
            <a:off x="5908431" y="5459313"/>
            <a:ext cx="886264" cy="1023104"/>
          </a:xfrm>
          <a:prstGeom prst="star4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3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77" y="0"/>
            <a:ext cx="14615023" cy="8229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0"/>
          <p:cNvSpPr/>
          <p:nvPr/>
        </p:nvSpPr>
        <p:spPr>
          <a:xfrm>
            <a:off x="749856" y="927556"/>
            <a:ext cx="10864929" cy="669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250"/>
              </a:lnSpc>
              <a:buNone/>
            </a:pPr>
            <a:r>
              <a:rPr lang="en-US" sz="4800" dirty="0" err="1">
                <a:solidFill>
                  <a:srgbClr val="091C53"/>
                </a:solidFill>
                <a:latin typeface="Baskerville Old Face" pitchFamily="18" charset="0"/>
                <a:ea typeface="Instrument Sans Semi Bold" pitchFamily="34" charset="-122"/>
                <a:cs typeface="Instrument Sans Semi Bold" pitchFamily="34" charset="-120"/>
              </a:rPr>
              <a:t>Математический</a:t>
            </a:r>
            <a:r>
              <a:rPr lang="en-US" sz="4800" dirty="0">
                <a:solidFill>
                  <a:srgbClr val="091C53"/>
                </a:solidFill>
                <a:latin typeface="Baskerville Old Face" pitchFamily="18" charset="0"/>
                <a:ea typeface="Instrument Sans Semi Bold" pitchFamily="34" charset="-122"/>
                <a:cs typeface="Instrument Sans Semi Bold" pitchFamily="34" charset="-120"/>
              </a:rPr>
              <a:t> </a:t>
            </a:r>
            <a:r>
              <a:rPr lang="ru-RU" sz="4800" dirty="0" smtClean="0">
                <a:solidFill>
                  <a:srgbClr val="091C53"/>
                </a:solidFill>
                <a:latin typeface="Baskerville Old Face" pitchFamily="18" charset="0"/>
                <a:ea typeface="Instrument Sans Semi Bold" pitchFamily="34" charset="-122"/>
                <a:cs typeface="Instrument Sans Semi Bold" pitchFamily="34" charset="-120"/>
              </a:rPr>
              <a:t>ф</a:t>
            </a:r>
            <a:r>
              <a:rPr lang="en-US" sz="4800" dirty="0" err="1" smtClean="0">
                <a:solidFill>
                  <a:srgbClr val="091C53"/>
                </a:solidFill>
                <a:latin typeface="Baskerville Old Face" pitchFamily="18" charset="0"/>
                <a:ea typeface="Instrument Sans Semi Bold" pitchFamily="34" charset="-122"/>
                <a:cs typeface="Instrument Sans Semi Bold" pitchFamily="34" charset="-120"/>
              </a:rPr>
              <a:t>окус</a:t>
            </a:r>
            <a:r>
              <a:rPr lang="en-US" sz="4800" dirty="0">
                <a:solidFill>
                  <a:srgbClr val="091C53"/>
                </a:solidFill>
                <a:latin typeface="Baskerville Old Face" pitchFamily="18" charset="0"/>
                <a:ea typeface="Instrument Sans Semi Bold" pitchFamily="34" charset="-122"/>
                <a:cs typeface="Instrument Sans Semi Bold" pitchFamily="34" charset="-120"/>
              </a:rPr>
              <a:t>: «Задачки» и </a:t>
            </a:r>
            <a:r>
              <a:rPr lang="ru-RU" sz="4800" dirty="0" smtClean="0">
                <a:solidFill>
                  <a:srgbClr val="091C53"/>
                </a:solidFill>
                <a:latin typeface="Baskerville Old Face" pitchFamily="18" charset="0"/>
                <a:ea typeface="Instrument Sans Semi Bold" pitchFamily="34" charset="-122"/>
                <a:cs typeface="Instrument Sans Semi Bold" pitchFamily="34" charset="-120"/>
              </a:rPr>
              <a:t>с</a:t>
            </a:r>
            <a:r>
              <a:rPr lang="en-US" sz="4800" dirty="0" err="1" smtClean="0">
                <a:solidFill>
                  <a:srgbClr val="091C53"/>
                </a:solidFill>
                <a:latin typeface="Baskerville Old Face" pitchFamily="18" charset="0"/>
                <a:ea typeface="Instrument Sans Semi Bold" pitchFamily="34" charset="-122"/>
                <a:cs typeface="Instrument Sans Semi Bold" pitchFamily="34" charset="-120"/>
              </a:rPr>
              <a:t>чет</a:t>
            </a:r>
            <a:endParaRPr lang="en-US" sz="4800" dirty="0">
              <a:latin typeface="Baskerville Old Face" pitchFamily="18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749856" y="1690807"/>
            <a:ext cx="13130689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Игра нацелена на закрепление основных математических навыков, необходимых для успешной подготовки к школе. Зеленые карточки «Задачки» обеспечивают легкую и игровую практику счета и простейших арифметических операций.</a:t>
            </a:r>
            <a:endParaRPr lang="en-US" sz="2000" dirty="0">
              <a:latin typeface="Baskerville Old Face" pitchFamily="18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749856" y="2810351"/>
            <a:ext cx="6304002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Основное внимание уделяется:</a:t>
            </a:r>
            <a:endParaRPr lang="en-US" sz="2000" dirty="0">
              <a:latin typeface="Baskerville Old Face" pitchFamily="18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749856" y="3346013"/>
            <a:ext cx="6304002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650"/>
              </a:lnSpc>
              <a:buSzPct val="100000"/>
              <a:buChar char="•"/>
            </a:pPr>
            <a:r>
              <a:rPr lang="en-US" sz="2000" dirty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Прямой и обратный счет до 10.</a:t>
            </a:r>
            <a:endParaRPr lang="en-US" sz="2000" dirty="0">
              <a:latin typeface="Baskerville Old Face" pitchFamily="18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749856" y="3763804"/>
            <a:ext cx="630400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650"/>
              </a:lnSpc>
              <a:buSzPct val="100000"/>
              <a:buChar char="•"/>
            </a:pPr>
            <a:r>
              <a:rPr lang="en-US" sz="2000" dirty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Понимание состава числа (например, число 5 — это 3 и 2).</a:t>
            </a:r>
            <a:endParaRPr lang="en-US" sz="2000" dirty="0">
              <a:latin typeface="Baskerville Old Face" pitchFamily="18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749856" y="4524494"/>
            <a:ext cx="630400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650"/>
              </a:lnSpc>
              <a:buSzPct val="100000"/>
              <a:buChar char="•"/>
            </a:pPr>
            <a:r>
              <a:rPr lang="en-US" sz="2000" dirty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Простые примеры на сложение и вычитание в пределах первого десятка.</a:t>
            </a:r>
            <a:endParaRPr lang="en-US" sz="2000" dirty="0">
              <a:latin typeface="Baskerville Old Face" pitchFamily="18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749856" y="5403056"/>
            <a:ext cx="6304002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Например, карточка может содержать вопрос: «У тебя было 4 яблока. 2 ты отдал другу. Сколько осталось?» Успешный ответ позволяет игроку, например, бросить кубик ещё раз или сделать дополнительный шаг.</a:t>
            </a:r>
            <a:endParaRPr lang="en-US" sz="2000" dirty="0">
              <a:latin typeface="Baskerville Old Face" pitchFamily="18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749856" y="7208401"/>
            <a:ext cx="13130689" cy="4283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35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Математика становится не скучным уроком, а увлекательной частью путешествия!</a:t>
            </a:r>
            <a:endParaRPr lang="en-US" sz="2000" dirty="0">
              <a:latin typeface="Baskerville Old Face" pitchFamily="18" charset="0"/>
            </a:endParaRPr>
          </a:p>
        </p:txBody>
      </p:sp>
      <p:pic>
        <p:nvPicPr>
          <p:cNvPr id="5122" name="Picture 2" descr="https://sun9-11.userapi.com/s/v1/if2/DT0MPaxoIkOEls-u6ZSReQfSCMJ7g7VKB5r7sV3HEqqnctgq8TBn8ospLP0cVw3YTvOzhLsH587y2Y2xZdCX0BCI.jpg?quality=95&amp;as=32x18,48x27,72x40,108x61,160x90,240x135,360x202,480x270,540x304,640x360,720x405,1080x607,1280x720,1440x810,2560x1440&amp;from=bu&amp;cs=1280x0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9"/>
          <a:stretch/>
        </p:blipFill>
        <p:spPr bwMode="auto">
          <a:xfrm>
            <a:off x="7208600" y="2736214"/>
            <a:ext cx="6826687" cy="40050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10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3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77" y="0"/>
            <a:ext cx="14615023" cy="8229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69680" y="0"/>
            <a:ext cx="5760720" cy="82296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47330" y="669608"/>
            <a:ext cx="7479983" cy="4887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800"/>
              </a:lnSpc>
              <a:buNone/>
            </a:pPr>
            <a:r>
              <a:rPr lang="en-US" sz="4800" dirty="0">
                <a:solidFill>
                  <a:srgbClr val="091C53"/>
                </a:solidFill>
                <a:latin typeface="Baskerville Old Face" pitchFamily="18" charset="0"/>
                <a:ea typeface="Instrument Sans Semi Bold" pitchFamily="34" charset="-122"/>
                <a:cs typeface="Instrument Sans Semi Bold" pitchFamily="34" charset="-120"/>
              </a:rPr>
              <a:t>Развитие Навыков: </a:t>
            </a:r>
            <a:r>
              <a:rPr lang="en-US" sz="4800" dirty="0" smtClean="0">
                <a:solidFill>
                  <a:srgbClr val="091C53"/>
                </a:solidFill>
                <a:latin typeface="Baskerville Old Face" pitchFamily="18" charset="0"/>
                <a:ea typeface="Instrument Sans Semi Bold" pitchFamily="34" charset="-122"/>
                <a:cs typeface="Instrument Sans Semi Bold" pitchFamily="34" charset="-120"/>
              </a:rPr>
              <a:t>Ч</a:t>
            </a:r>
            <a:r>
              <a:rPr lang="ru-RU" sz="4800" dirty="0" smtClean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ему</a:t>
            </a:r>
            <a:r>
              <a:rPr lang="en-US" sz="4800" dirty="0" smtClean="0">
                <a:solidFill>
                  <a:srgbClr val="091C53"/>
                </a:solidFill>
                <a:latin typeface="Baskerville Old Face" pitchFamily="18" charset="0"/>
                <a:ea typeface="Instrument Sans Semi Bold" pitchFamily="34" charset="-122"/>
                <a:cs typeface="Instrument Sans Semi Bold" pitchFamily="34" charset="-120"/>
              </a:rPr>
              <a:t> </a:t>
            </a:r>
            <a:r>
              <a:rPr lang="ru-RU" sz="480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е</a:t>
            </a:r>
            <a:r>
              <a:rPr lang="en-US" sz="4800" dirty="0" err="1" smtClean="0">
                <a:solidFill>
                  <a:srgbClr val="091C53"/>
                </a:solidFill>
                <a:latin typeface="Baskerville Old Face" pitchFamily="18" charset="0"/>
                <a:ea typeface="Instrument Sans Semi Bold" pitchFamily="34" charset="-122"/>
                <a:cs typeface="Instrument Sans Semi Bold" pitchFamily="34" charset="-120"/>
              </a:rPr>
              <a:t>ще</a:t>
            </a:r>
            <a:r>
              <a:rPr lang="en-US" sz="4800" dirty="0" smtClean="0">
                <a:solidFill>
                  <a:srgbClr val="091C53"/>
                </a:solidFill>
                <a:latin typeface="Baskerville Old Face" pitchFamily="18" charset="0"/>
                <a:ea typeface="Instrument Sans Semi Bold" pitchFamily="34" charset="-122"/>
                <a:cs typeface="Instrument Sans Semi Bold" pitchFamily="34" charset="-120"/>
              </a:rPr>
              <a:t> </a:t>
            </a:r>
            <a:r>
              <a:rPr lang="ru-RU" sz="480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у</a:t>
            </a:r>
            <a:r>
              <a:rPr lang="en-US" sz="4800" dirty="0" err="1" smtClean="0">
                <a:solidFill>
                  <a:srgbClr val="091C53"/>
                </a:solidFill>
                <a:latin typeface="Baskerville Old Face" pitchFamily="18" charset="0"/>
                <a:ea typeface="Instrument Sans Semi Bold" pitchFamily="34" charset="-122"/>
                <a:cs typeface="Instrument Sans Semi Bold" pitchFamily="34" charset="-120"/>
              </a:rPr>
              <a:t>чит</a:t>
            </a:r>
            <a:r>
              <a:rPr lang="en-US" sz="4800" dirty="0" smtClean="0">
                <a:solidFill>
                  <a:srgbClr val="091C53"/>
                </a:solidFill>
                <a:latin typeface="Baskerville Old Face" pitchFamily="18" charset="0"/>
                <a:ea typeface="Instrument Sans Semi Bold" pitchFamily="34" charset="-122"/>
                <a:cs typeface="Instrument Sans Semi Bold" pitchFamily="34" charset="-120"/>
              </a:rPr>
              <a:t> </a:t>
            </a:r>
            <a:r>
              <a:rPr lang="ru-RU" sz="480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и</a:t>
            </a:r>
            <a:r>
              <a:rPr lang="en-US" sz="4800" dirty="0" err="1" smtClean="0">
                <a:solidFill>
                  <a:srgbClr val="091C53"/>
                </a:solidFill>
                <a:latin typeface="Baskerville Old Face" pitchFamily="18" charset="0"/>
                <a:ea typeface="Instrument Sans Semi Bold" pitchFamily="34" charset="-122"/>
                <a:cs typeface="Instrument Sans Semi Bold" pitchFamily="34" charset="-120"/>
              </a:rPr>
              <a:t>гра</a:t>
            </a:r>
            <a:r>
              <a:rPr lang="en-US" sz="4800" dirty="0">
                <a:solidFill>
                  <a:srgbClr val="091C53"/>
                </a:solidFill>
                <a:latin typeface="Baskerville Old Face" pitchFamily="18" charset="0"/>
                <a:ea typeface="Instrument Sans Semi Bold" pitchFamily="34" charset="-122"/>
                <a:cs typeface="Instrument Sans Semi Bold" pitchFamily="34" charset="-120"/>
              </a:rPr>
              <a:t>?</a:t>
            </a:r>
            <a:endParaRPr lang="en-US" sz="4800" dirty="0">
              <a:latin typeface="Baskerville Old Face" pitchFamily="18" charset="0"/>
            </a:endParaRPr>
          </a:p>
        </p:txBody>
      </p:sp>
      <p:sp>
        <p:nvSpPr>
          <p:cNvPr id="6" name="Text 2"/>
          <p:cNvSpPr/>
          <p:nvPr/>
        </p:nvSpPr>
        <p:spPr>
          <a:xfrm>
            <a:off x="547330" y="1392912"/>
            <a:ext cx="8049339" cy="7500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«Прогулка по Улице Знаний» — это не просто счет, это комплексное развитие личности дошкольника. Мы задействуем познавательные, речевые и социальные аспекты, необходимые для успешной адаптации в школе.</a:t>
            </a:r>
            <a:endParaRPr lang="en-US" sz="2000" dirty="0">
              <a:latin typeface="Baskerville Old Face" pitchFamily="18" charset="0"/>
            </a:endParaRPr>
          </a:p>
        </p:txBody>
      </p:sp>
      <p:sp>
        <p:nvSpPr>
          <p:cNvPr id="7" name="Shape 3"/>
          <p:cNvSpPr/>
          <p:nvPr/>
        </p:nvSpPr>
        <p:spPr>
          <a:xfrm>
            <a:off x="547330" y="2553414"/>
            <a:ext cx="8049339" cy="1408271"/>
          </a:xfrm>
          <a:prstGeom prst="roundRect">
            <a:avLst>
              <a:gd name="adj" fmla="val 7792"/>
            </a:avLst>
          </a:prstGeom>
          <a:solidFill>
            <a:srgbClr val="FFFFFF"/>
          </a:solidFill>
          <a:ln/>
        </p:spPr>
      </p:sp>
      <p:sp>
        <p:nvSpPr>
          <p:cNvPr id="8" name="Shape 4"/>
          <p:cNvSpPr/>
          <p:nvPr/>
        </p:nvSpPr>
        <p:spPr>
          <a:xfrm>
            <a:off x="547330" y="2530554"/>
            <a:ext cx="8049339" cy="91440"/>
          </a:xfrm>
          <a:prstGeom prst="roundRect">
            <a:avLst>
              <a:gd name="adj" fmla="val 153921"/>
            </a:avLst>
          </a:prstGeom>
          <a:solidFill>
            <a:srgbClr val="84C1FA"/>
          </a:solidFill>
          <a:ln/>
        </p:spPr>
      </p:sp>
      <p:sp>
        <p:nvSpPr>
          <p:cNvPr id="9" name="Shape 5"/>
          <p:cNvSpPr/>
          <p:nvPr/>
        </p:nvSpPr>
        <p:spPr>
          <a:xfrm>
            <a:off x="4337447" y="2318861"/>
            <a:ext cx="469106" cy="469106"/>
          </a:xfrm>
          <a:prstGeom prst="roundRect">
            <a:avLst>
              <a:gd name="adj" fmla="val 194924"/>
            </a:avLst>
          </a:prstGeom>
          <a:solidFill>
            <a:srgbClr val="84C1FA"/>
          </a:solidFill>
          <a:ln/>
        </p:spPr>
      </p:sp>
      <p:sp>
        <p:nvSpPr>
          <p:cNvPr id="11" name="Text 6"/>
          <p:cNvSpPr/>
          <p:nvPr/>
        </p:nvSpPr>
        <p:spPr>
          <a:xfrm>
            <a:off x="726519" y="2944297"/>
            <a:ext cx="1954768" cy="2443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2000" dirty="0" err="1">
                <a:solidFill>
                  <a:srgbClr val="1E3063"/>
                </a:solidFill>
                <a:latin typeface="Baskerville Old Face" pitchFamily="18" charset="0"/>
                <a:ea typeface="Instrument Sans Semi Bold" pitchFamily="34" charset="-122"/>
                <a:cs typeface="Instrument Sans Semi Bold" pitchFamily="34" charset="-120"/>
              </a:rPr>
              <a:t>Развитие</a:t>
            </a:r>
            <a:r>
              <a:rPr lang="en-US" sz="2000" dirty="0">
                <a:solidFill>
                  <a:srgbClr val="1E3063"/>
                </a:solidFill>
                <a:latin typeface="Baskerville Old Face" pitchFamily="18" charset="0"/>
                <a:ea typeface="Instrument Sans Semi Bold" pitchFamily="34" charset="-122"/>
                <a:cs typeface="Instrument Sans Semi Bold" pitchFamily="34" charset="-120"/>
              </a:rPr>
              <a:t> </a:t>
            </a:r>
            <a:r>
              <a:rPr lang="ru-RU" sz="2000" dirty="0" smtClean="0">
                <a:solidFill>
                  <a:srgbClr val="1E3063"/>
                </a:solidFill>
                <a:latin typeface="Baskerville Old Face" pitchFamily="18" charset="0"/>
                <a:ea typeface="Instrument Sans Semi Bold" pitchFamily="34" charset="-122"/>
                <a:cs typeface="Instrument Sans Semi Bold" pitchFamily="34" charset="-120"/>
              </a:rPr>
              <a:t>р</a:t>
            </a:r>
            <a:r>
              <a:rPr lang="en-US" sz="2000" dirty="0" err="1" smtClean="0">
                <a:solidFill>
                  <a:srgbClr val="1E3063"/>
                </a:solidFill>
                <a:latin typeface="Baskerville Old Face" pitchFamily="18" charset="0"/>
                <a:ea typeface="Instrument Sans Semi Bold" pitchFamily="34" charset="-122"/>
                <a:cs typeface="Instrument Sans Semi Bold" pitchFamily="34" charset="-120"/>
              </a:rPr>
              <a:t>ечи</a:t>
            </a:r>
            <a:endParaRPr lang="en-US" sz="2000" dirty="0">
              <a:latin typeface="Baskerville Old Face" pitchFamily="18" charset="0"/>
            </a:endParaRPr>
          </a:p>
        </p:txBody>
      </p:sp>
      <p:sp>
        <p:nvSpPr>
          <p:cNvPr id="12" name="Text 7"/>
          <p:cNvSpPr/>
          <p:nvPr/>
        </p:nvSpPr>
        <p:spPr>
          <a:xfrm>
            <a:off x="726519" y="3282434"/>
            <a:ext cx="7690961" cy="5000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Многие задания требуют устного ответа, объяснения своих действий или описания увиденного на поле.</a:t>
            </a:r>
            <a:endParaRPr lang="en-US" sz="2000" dirty="0">
              <a:latin typeface="Baskerville Old Face" pitchFamily="18" charset="0"/>
            </a:endParaRPr>
          </a:p>
        </p:txBody>
      </p:sp>
      <p:sp>
        <p:nvSpPr>
          <p:cNvPr id="13" name="Shape 8"/>
          <p:cNvSpPr/>
          <p:nvPr/>
        </p:nvSpPr>
        <p:spPr>
          <a:xfrm>
            <a:off x="547330" y="4352568"/>
            <a:ext cx="8049339" cy="1408271"/>
          </a:xfrm>
          <a:prstGeom prst="roundRect">
            <a:avLst>
              <a:gd name="adj" fmla="val 7792"/>
            </a:avLst>
          </a:prstGeom>
          <a:solidFill>
            <a:srgbClr val="FFFFFF"/>
          </a:solidFill>
          <a:ln/>
        </p:spPr>
      </p:sp>
      <p:sp>
        <p:nvSpPr>
          <p:cNvPr id="14" name="Shape 9"/>
          <p:cNvSpPr/>
          <p:nvPr/>
        </p:nvSpPr>
        <p:spPr>
          <a:xfrm>
            <a:off x="547330" y="4329708"/>
            <a:ext cx="8049339" cy="91440"/>
          </a:xfrm>
          <a:prstGeom prst="roundRect">
            <a:avLst>
              <a:gd name="adj" fmla="val 153921"/>
            </a:avLst>
          </a:prstGeom>
          <a:solidFill>
            <a:srgbClr val="84C1FA"/>
          </a:solidFill>
          <a:ln/>
        </p:spPr>
      </p:sp>
      <p:sp>
        <p:nvSpPr>
          <p:cNvPr id="15" name="Shape 10"/>
          <p:cNvSpPr/>
          <p:nvPr/>
        </p:nvSpPr>
        <p:spPr>
          <a:xfrm>
            <a:off x="4337447" y="4118015"/>
            <a:ext cx="469106" cy="469106"/>
          </a:xfrm>
          <a:prstGeom prst="roundRect">
            <a:avLst>
              <a:gd name="adj" fmla="val 194924"/>
            </a:avLst>
          </a:prstGeom>
          <a:solidFill>
            <a:srgbClr val="84C1FA"/>
          </a:solidFill>
          <a:ln/>
        </p:spPr>
      </p:sp>
      <p:sp>
        <p:nvSpPr>
          <p:cNvPr id="16" name="Text 11"/>
          <p:cNvSpPr/>
          <p:nvPr/>
        </p:nvSpPr>
        <p:spPr>
          <a:xfrm>
            <a:off x="726519" y="4743450"/>
            <a:ext cx="1983938" cy="2443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2000" dirty="0" err="1">
                <a:solidFill>
                  <a:srgbClr val="1E3063"/>
                </a:solidFill>
                <a:latin typeface="Baskerville Old Face" pitchFamily="18" charset="0"/>
                <a:ea typeface="Instrument Sans Semi Bold" pitchFamily="34" charset="-122"/>
                <a:cs typeface="Instrument Sans Semi Bold" pitchFamily="34" charset="-120"/>
              </a:rPr>
              <a:t>Социальные</a:t>
            </a:r>
            <a:r>
              <a:rPr lang="en-US" sz="2000" dirty="0">
                <a:solidFill>
                  <a:srgbClr val="1E3063"/>
                </a:solidFill>
                <a:latin typeface="Baskerville Old Face" pitchFamily="18" charset="0"/>
                <a:ea typeface="Instrument Sans Semi Bold" pitchFamily="34" charset="-122"/>
                <a:cs typeface="Instrument Sans Semi Bold" pitchFamily="34" charset="-120"/>
              </a:rPr>
              <a:t> </a:t>
            </a:r>
            <a:r>
              <a:rPr lang="ru-RU" sz="2000" dirty="0" smtClean="0">
                <a:solidFill>
                  <a:srgbClr val="1E3063"/>
                </a:solidFill>
                <a:latin typeface="Baskerville Old Face" pitchFamily="18" charset="0"/>
                <a:ea typeface="Instrument Sans Semi Bold" pitchFamily="34" charset="-122"/>
                <a:cs typeface="Instrument Sans Semi Bold" pitchFamily="34" charset="-120"/>
              </a:rPr>
              <a:t>н</a:t>
            </a:r>
            <a:r>
              <a:rPr lang="en-US" sz="2000" dirty="0" err="1" smtClean="0">
                <a:solidFill>
                  <a:srgbClr val="1E3063"/>
                </a:solidFill>
                <a:latin typeface="Baskerville Old Face" pitchFamily="18" charset="0"/>
                <a:ea typeface="Instrument Sans Semi Bold" pitchFamily="34" charset="-122"/>
                <a:cs typeface="Instrument Sans Semi Bold" pitchFamily="34" charset="-120"/>
              </a:rPr>
              <a:t>авыки</a:t>
            </a:r>
            <a:endParaRPr lang="en-US" sz="2000" dirty="0">
              <a:latin typeface="Baskerville Old Face" pitchFamily="18" charset="0"/>
            </a:endParaRPr>
          </a:p>
        </p:txBody>
      </p:sp>
      <p:sp>
        <p:nvSpPr>
          <p:cNvPr id="17" name="Text 12"/>
          <p:cNvSpPr/>
          <p:nvPr/>
        </p:nvSpPr>
        <p:spPr>
          <a:xfrm>
            <a:off x="726519" y="5081588"/>
            <a:ext cx="7690961" cy="5000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Учимся договариваться, ждать своего хода, сопереживать и радоваться за товарищей. </a:t>
            </a:r>
            <a:endParaRPr lang="en-US" sz="2000" dirty="0">
              <a:latin typeface="Baskerville Old Face" pitchFamily="18" charset="0"/>
            </a:endParaRPr>
          </a:p>
        </p:txBody>
      </p:sp>
      <p:sp>
        <p:nvSpPr>
          <p:cNvPr id="18" name="Shape 13"/>
          <p:cNvSpPr/>
          <p:nvPr/>
        </p:nvSpPr>
        <p:spPr>
          <a:xfrm>
            <a:off x="547330" y="6151721"/>
            <a:ext cx="8049339" cy="1408271"/>
          </a:xfrm>
          <a:prstGeom prst="roundRect">
            <a:avLst>
              <a:gd name="adj" fmla="val 7792"/>
            </a:avLst>
          </a:prstGeom>
          <a:solidFill>
            <a:srgbClr val="FFFFFF"/>
          </a:solidFill>
          <a:ln/>
        </p:spPr>
      </p:sp>
      <p:sp>
        <p:nvSpPr>
          <p:cNvPr id="19" name="Shape 14"/>
          <p:cNvSpPr/>
          <p:nvPr/>
        </p:nvSpPr>
        <p:spPr>
          <a:xfrm>
            <a:off x="547330" y="6128861"/>
            <a:ext cx="8049339" cy="91440"/>
          </a:xfrm>
          <a:prstGeom prst="roundRect">
            <a:avLst>
              <a:gd name="adj" fmla="val 153921"/>
            </a:avLst>
          </a:prstGeom>
          <a:solidFill>
            <a:srgbClr val="84C1FA"/>
          </a:solidFill>
          <a:ln/>
        </p:spPr>
      </p:sp>
      <p:sp>
        <p:nvSpPr>
          <p:cNvPr id="20" name="Shape 15"/>
          <p:cNvSpPr/>
          <p:nvPr/>
        </p:nvSpPr>
        <p:spPr>
          <a:xfrm>
            <a:off x="4337447" y="5917168"/>
            <a:ext cx="469106" cy="469106"/>
          </a:xfrm>
          <a:prstGeom prst="roundRect">
            <a:avLst>
              <a:gd name="adj" fmla="val 194924"/>
            </a:avLst>
          </a:prstGeom>
          <a:solidFill>
            <a:srgbClr val="84C1FA"/>
          </a:solidFill>
          <a:ln/>
        </p:spPr>
      </p:sp>
      <p:sp>
        <p:nvSpPr>
          <p:cNvPr id="21" name="Text 16"/>
          <p:cNvSpPr/>
          <p:nvPr/>
        </p:nvSpPr>
        <p:spPr>
          <a:xfrm>
            <a:off x="726519" y="6542603"/>
            <a:ext cx="1954768" cy="2443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Baskerville Old Face" pitchFamily="18" charset="0"/>
                <a:ea typeface="Instrument Sans Semi Bold" pitchFamily="34" charset="-122"/>
                <a:cs typeface="Instrument Sans Semi Bold" pitchFamily="34" charset="-120"/>
              </a:rPr>
              <a:t>Внимание и </a:t>
            </a:r>
            <a:r>
              <a:rPr lang="ru-RU" sz="2000" dirty="0" smtClean="0">
                <a:solidFill>
                  <a:srgbClr val="1E3063"/>
                </a:solidFill>
                <a:latin typeface="Baskerville Old Face" pitchFamily="18" charset="0"/>
                <a:ea typeface="Instrument Sans Semi Bold" pitchFamily="34" charset="-122"/>
                <a:cs typeface="Instrument Sans Semi Bold" pitchFamily="34" charset="-120"/>
              </a:rPr>
              <a:t>п</a:t>
            </a:r>
            <a:r>
              <a:rPr lang="en-US" sz="2000" dirty="0" err="1" smtClean="0">
                <a:solidFill>
                  <a:srgbClr val="1E3063"/>
                </a:solidFill>
                <a:latin typeface="Baskerville Old Face" pitchFamily="18" charset="0"/>
                <a:ea typeface="Instrument Sans Semi Bold" pitchFamily="34" charset="-122"/>
                <a:cs typeface="Instrument Sans Semi Bold" pitchFamily="34" charset="-120"/>
              </a:rPr>
              <a:t>амять</a:t>
            </a:r>
            <a:endParaRPr lang="en-US" sz="2000" dirty="0">
              <a:latin typeface="Baskerville Old Face" pitchFamily="18" charset="0"/>
            </a:endParaRPr>
          </a:p>
        </p:txBody>
      </p:sp>
      <p:sp>
        <p:nvSpPr>
          <p:cNvPr id="22" name="Text 17"/>
          <p:cNvSpPr/>
          <p:nvPr/>
        </p:nvSpPr>
        <p:spPr>
          <a:xfrm>
            <a:off x="726519" y="6880741"/>
            <a:ext cx="7690961" cy="5000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Карточки «Обрати внимание!» (красные) тренируют концентрацию и логическое мышление. Дети учатся замечать детали и запоминать короткие инструкции.</a:t>
            </a:r>
            <a:endParaRPr lang="en-US" sz="2000" dirty="0">
              <a:latin typeface="Baskerville Old Face" pitchFamily="18" charset="0"/>
            </a:endParaRPr>
          </a:p>
        </p:txBody>
      </p:sp>
      <p:pic>
        <p:nvPicPr>
          <p:cNvPr id="7170" name="Picture 2" descr="https://sun9-11.userapi.com/s/v1/if2/SsZyf1k3B46UsRZEtdGziykUhOp6rAOYnMfiGmTgFeYhsNLCYfB5wIs6d3ob0aOK3BRns2rJFnD9BhbGl-3SCSh5.jpg?quality=95&amp;as=32x18,48x27,72x40,108x61,160x90,240x135,360x202,480x270,540x304,640x360,720x405,1080x607,1280x720,1440x810,2560x1440&amp;from=bu&amp;cs=1280x0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58" r="8546"/>
          <a:stretch/>
        </p:blipFill>
        <p:spPr bwMode="auto">
          <a:xfrm>
            <a:off x="8869680" y="1387843"/>
            <a:ext cx="5141086" cy="36015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sun9-13.userapi.com/s/v1/if2/_VvwLK4a1dbiyTg8rAnKFXPjJp6QCCArLyxwQH_ZZIDxWju59PmvB_iawX6i6gBmb_BFkm6596bbXPNH9YTeldSR.jpg?quality=95&amp;as=32x18,48x27,72x40,108x61,160x90,240x135,360x202,480x270,540x304,640x360,720x405,1080x607,1280x720,1440x810,2560x1440&amp;from=bu&amp;cs=1280x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9680" y="5056703"/>
            <a:ext cx="5141086" cy="285615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0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3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77" y="0"/>
            <a:ext cx="14615023" cy="8229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0"/>
          <p:cNvSpPr/>
          <p:nvPr/>
        </p:nvSpPr>
        <p:spPr>
          <a:xfrm>
            <a:off x="864037" y="696873"/>
            <a:ext cx="9409033" cy="771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6050"/>
              </a:lnSpc>
              <a:buNone/>
            </a:pPr>
            <a:r>
              <a:rPr lang="en-US" sz="4800" dirty="0">
                <a:solidFill>
                  <a:srgbClr val="091C53"/>
                </a:solidFill>
                <a:latin typeface="Baskerville Old Face" pitchFamily="18" charset="0"/>
                <a:ea typeface="Instrument Sans Semi Bold" pitchFamily="34" charset="-122"/>
                <a:cs typeface="Instrument Sans Semi Bold" pitchFamily="34" charset="-120"/>
              </a:rPr>
              <a:t>География и </a:t>
            </a:r>
            <a:r>
              <a:rPr lang="ru-RU" sz="4800" dirty="0">
                <a:solidFill>
                  <a:srgbClr val="091C53"/>
                </a:solidFill>
                <a:latin typeface="Baskerville Old Face" pitchFamily="18" charset="0"/>
                <a:ea typeface="Instrument Sans Semi Bold" pitchFamily="34" charset="-122"/>
                <a:cs typeface="Instrument Sans Semi Bold" pitchFamily="34" charset="-120"/>
              </a:rPr>
              <a:t>о</a:t>
            </a:r>
            <a:r>
              <a:rPr lang="en-US" sz="4800" dirty="0" err="1" smtClean="0">
                <a:solidFill>
                  <a:srgbClr val="091C53"/>
                </a:solidFill>
                <a:latin typeface="Baskerville Old Face" pitchFamily="18" charset="0"/>
                <a:ea typeface="Instrument Sans Semi Bold" pitchFamily="34" charset="-122"/>
                <a:cs typeface="Instrument Sans Semi Bold" pitchFamily="34" charset="-120"/>
              </a:rPr>
              <a:t>кружающий</a:t>
            </a:r>
            <a:r>
              <a:rPr lang="en-US" sz="4800" dirty="0" smtClean="0">
                <a:solidFill>
                  <a:srgbClr val="091C53"/>
                </a:solidFill>
                <a:latin typeface="Baskerville Old Face" pitchFamily="18" charset="0"/>
                <a:ea typeface="Instrument Sans Semi Bold" pitchFamily="34" charset="-122"/>
                <a:cs typeface="Instrument Sans Semi Bold" pitchFamily="34" charset="-120"/>
              </a:rPr>
              <a:t> </a:t>
            </a:r>
            <a:r>
              <a:rPr lang="ru-RU" sz="4800" dirty="0">
                <a:solidFill>
                  <a:srgbClr val="091C53"/>
                </a:solidFill>
                <a:latin typeface="Baskerville Old Face" pitchFamily="18" charset="0"/>
                <a:ea typeface="Instrument Sans Semi Bold" pitchFamily="34" charset="-122"/>
                <a:cs typeface="Instrument Sans Semi Bold" pitchFamily="34" charset="-120"/>
              </a:rPr>
              <a:t>м</a:t>
            </a:r>
            <a:r>
              <a:rPr lang="en-US" sz="4800" dirty="0" err="1" smtClean="0">
                <a:solidFill>
                  <a:srgbClr val="091C53"/>
                </a:solidFill>
                <a:latin typeface="Baskerville Old Face" pitchFamily="18" charset="0"/>
                <a:ea typeface="Instrument Sans Semi Bold" pitchFamily="34" charset="-122"/>
                <a:cs typeface="Instrument Sans Semi Bold" pitchFamily="34" charset="-120"/>
              </a:rPr>
              <a:t>ир</a:t>
            </a:r>
            <a:endParaRPr lang="en-US" sz="4800" dirty="0">
              <a:latin typeface="Baskerville Old Face" pitchFamily="18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864037" y="1596390"/>
            <a:ext cx="12902327" cy="1185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Путешествуя по улице Софьи Ковалевской (пусть и нарисованной!), дети невольно знакомятся с важными элементами городской инфраструктуры и природы. Желтые карточки «Противоположности» также помогают в этом, обучая пространственной ориентировке.</a:t>
            </a:r>
            <a:endParaRPr lang="en-US" sz="2000" dirty="0">
              <a:latin typeface="Baskerville Old Face" pitchFamily="18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864037" y="2998208"/>
            <a:ext cx="3086100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000" b="1" dirty="0" err="1" smtClean="0">
                <a:solidFill>
                  <a:srgbClr val="1E3063"/>
                </a:solidFill>
                <a:latin typeface="Baskerville Old Face" pitchFamily="18" charset="0"/>
                <a:ea typeface="Instrument Sans Semi Bold" pitchFamily="34" charset="-122"/>
                <a:cs typeface="Instrument Sans Semi Bold" pitchFamily="34" charset="-120"/>
              </a:rPr>
              <a:t>Ориентировка</a:t>
            </a:r>
            <a:r>
              <a:rPr lang="ru-RU" sz="2000" b="1" dirty="0" smtClean="0">
                <a:solidFill>
                  <a:srgbClr val="1E3063"/>
                </a:solidFill>
                <a:latin typeface="Baskerville Old Face" pitchFamily="18" charset="0"/>
                <a:ea typeface="Instrument Sans Semi Bold" pitchFamily="34" charset="-122"/>
                <a:cs typeface="Instrument Sans Semi Bold" pitchFamily="34" charset="-120"/>
              </a:rPr>
              <a:t> в пространстве</a:t>
            </a:r>
            <a:endParaRPr lang="en-US" sz="2000" b="1" dirty="0">
              <a:latin typeface="Baskerville Old Face" pitchFamily="18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864037" y="3356757"/>
            <a:ext cx="4095036" cy="1185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Лево-право, верх-низ, впереди-сзади. Задания на определение сторон и направлений движения.</a:t>
            </a:r>
            <a:endParaRPr lang="en-US" sz="2000" dirty="0">
              <a:latin typeface="Baskerville Old Face" pitchFamily="18" charset="0"/>
            </a:endParaRPr>
          </a:p>
        </p:txBody>
      </p:sp>
      <p:sp>
        <p:nvSpPr>
          <p:cNvPr id="10" name="Text 6"/>
          <p:cNvSpPr/>
          <p:nvPr/>
        </p:nvSpPr>
        <p:spPr>
          <a:xfrm>
            <a:off x="5267682" y="3006854"/>
            <a:ext cx="3086100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000" b="1" dirty="0">
                <a:solidFill>
                  <a:srgbClr val="1E3063"/>
                </a:solidFill>
                <a:latin typeface="Baskerville Old Face" pitchFamily="18" charset="0"/>
                <a:ea typeface="Instrument Sans Semi Bold" pitchFamily="34" charset="-122"/>
                <a:cs typeface="Instrument Sans Semi Bold" pitchFamily="34" charset="-120"/>
              </a:rPr>
              <a:t>Инфраструктура</a:t>
            </a:r>
            <a:endParaRPr lang="en-US" sz="2000" b="1" dirty="0">
              <a:latin typeface="Baskerville Old Face" pitchFamily="18" charset="0"/>
            </a:endParaRPr>
          </a:p>
        </p:txBody>
      </p:sp>
      <p:sp>
        <p:nvSpPr>
          <p:cNvPr id="11" name="Text 7"/>
          <p:cNvSpPr/>
          <p:nvPr/>
        </p:nvSpPr>
        <p:spPr>
          <a:xfrm>
            <a:off x="5267682" y="3383971"/>
            <a:ext cx="3697376" cy="15801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Обсуждаем, для чего нужны светофоры, магазины, парки. </a:t>
            </a:r>
            <a:endParaRPr lang="en-US" sz="2000" dirty="0">
              <a:latin typeface="Baskerville Old Face" pitchFamily="18" charset="0"/>
            </a:endParaRPr>
          </a:p>
        </p:txBody>
      </p:sp>
      <p:sp>
        <p:nvSpPr>
          <p:cNvPr id="14" name="Text 9"/>
          <p:cNvSpPr/>
          <p:nvPr/>
        </p:nvSpPr>
        <p:spPr>
          <a:xfrm>
            <a:off x="8730019" y="3324701"/>
            <a:ext cx="5036345" cy="15801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Знакомство с реальными объектами, такими как Дендрологический парк и УрФУ (</a:t>
            </a:r>
            <a:r>
              <a:rPr lang="en-US" sz="2000" dirty="0" err="1" smtClean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посредством</a:t>
            </a:r>
            <a:r>
              <a:rPr lang="ru-RU" sz="2000" dirty="0" smtClean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 видеороликов по</a:t>
            </a:r>
            <a:r>
              <a:rPr lang="en-US" sz="2000" dirty="0" smtClean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 QR-</a:t>
            </a:r>
            <a:r>
              <a:rPr lang="en-US" sz="2000" dirty="0" err="1" smtClean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код</a:t>
            </a:r>
            <a:r>
              <a:rPr lang="ru-RU" sz="2000" dirty="0" err="1" smtClean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ам</a:t>
            </a:r>
            <a:r>
              <a:rPr lang="en-US" sz="2000" dirty="0" smtClean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).</a:t>
            </a:r>
            <a:endParaRPr lang="en-US" sz="2000" dirty="0">
              <a:latin typeface="Baskerville Old Face" pitchFamily="18" charset="0"/>
            </a:endParaRPr>
          </a:p>
        </p:txBody>
      </p:sp>
      <p:sp>
        <p:nvSpPr>
          <p:cNvPr id="16" name="Text 6"/>
          <p:cNvSpPr/>
          <p:nvPr/>
        </p:nvSpPr>
        <p:spPr>
          <a:xfrm>
            <a:off x="8730020" y="3011580"/>
            <a:ext cx="3086100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ru-RU" sz="2000" b="1" dirty="0" smtClean="0">
                <a:solidFill>
                  <a:srgbClr val="1E3063"/>
                </a:solidFill>
                <a:latin typeface="Baskerville Old Face" pitchFamily="18" charset="0"/>
              </a:rPr>
              <a:t>Достопримечательности Екатеринбурга</a:t>
            </a:r>
            <a:endParaRPr lang="en-US" sz="2000" b="1" dirty="0">
              <a:latin typeface="Baskerville Old Face" pitchFamily="18" charset="0"/>
            </a:endParaRPr>
          </a:p>
        </p:txBody>
      </p:sp>
      <p:pic>
        <p:nvPicPr>
          <p:cNvPr id="8194" name="Picture 2" descr="https://sun9-84.userapi.com/s/v1/if2/Vm9S10TtcinY7RL983qdYXRifCERWEufMHcCwn-bGzgKMsSLI4jYKqC82IIYgav6uSSvJ9JnlCKpNvlSlzkTTxOj.jpg?quality=95&amp;as=32x18,48x27,72x40,108x61,160x90,240x135,360x202,480x270,540x304,640x360,720x405,1080x607,1280x720,1440x810,2560x1440&amp;from=bu&amp;cs=1280x0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57" r="8158"/>
          <a:stretch/>
        </p:blipFill>
        <p:spPr bwMode="auto">
          <a:xfrm>
            <a:off x="1918697" y="4595651"/>
            <a:ext cx="4585569" cy="32822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https://sun9-2.userapi.com/s/v1/if2/VPDCK9sa0cb0Nd1IrGQSaWj48uKq7aaAPZGQWIzqIn9adljNmy1T-XcFtT1Yxv7v3nvN_q-ZUzVXMY3CuEODv6mI.jpg?quality=95&amp;as=32x18,48x27,72x40,108x61,160x90,240x135,360x202,480x270,540x304,640x360,720x405,1080x607,1280x720,1440x810,2560x1440&amp;from=bu&amp;cs=1280x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732" y="4576857"/>
            <a:ext cx="5901947" cy="33198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0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3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77" y="0"/>
            <a:ext cx="14615023" cy="8229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0"/>
          <p:cNvSpPr/>
          <p:nvPr/>
        </p:nvSpPr>
        <p:spPr>
          <a:xfrm>
            <a:off x="645319" y="1050608"/>
            <a:ext cx="7672268" cy="5762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500"/>
              </a:lnSpc>
              <a:buNone/>
            </a:pPr>
            <a:r>
              <a:rPr lang="en-US" sz="4800" dirty="0" err="1" smtClean="0">
                <a:solidFill>
                  <a:srgbClr val="091C53"/>
                </a:solidFill>
                <a:latin typeface="Baskerville Old Face" pitchFamily="18" charset="0"/>
                <a:ea typeface="Instrument Sans Semi Bold" pitchFamily="34" charset="-122"/>
                <a:cs typeface="Instrument Sans Semi Bold" pitchFamily="34" charset="-120"/>
              </a:rPr>
              <a:t>Учимся</a:t>
            </a:r>
            <a:r>
              <a:rPr lang="en-US" sz="4800" dirty="0" smtClean="0">
                <a:solidFill>
                  <a:srgbClr val="091C53"/>
                </a:solidFill>
                <a:latin typeface="Baskerville Old Face" pitchFamily="18" charset="0"/>
                <a:ea typeface="Instrument Sans Semi Bold" pitchFamily="34" charset="-122"/>
                <a:cs typeface="Instrument Sans Semi Bold" pitchFamily="34" charset="-120"/>
              </a:rPr>
              <a:t> </a:t>
            </a:r>
            <a:r>
              <a:rPr lang="ru-RU" sz="480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и</a:t>
            </a:r>
            <a:r>
              <a:rPr lang="en-US" sz="4800" dirty="0" err="1" smtClean="0">
                <a:solidFill>
                  <a:srgbClr val="091C53"/>
                </a:solidFill>
                <a:latin typeface="Baskerville Old Face" pitchFamily="18" charset="0"/>
                <a:ea typeface="Instrument Sans Semi Bold" pitchFamily="34" charset="-122"/>
                <a:cs typeface="Instrument Sans Semi Bold" pitchFamily="34" charset="-120"/>
              </a:rPr>
              <a:t>грая</a:t>
            </a:r>
            <a:r>
              <a:rPr lang="ru-RU" sz="4800" dirty="0" smtClean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!</a:t>
            </a:r>
            <a:endParaRPr lang="en-US" sz="4800" dirty="0">
              <a:latin typeface="Baskerville Old Face" pitchFamily="18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645319" y="1995607"/>
            <a:ext cx="13339763" cy="8851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«Прогулка по Улице Знаний» — это пример того, как можно интегрировать сложную информацию (биография ученого, основы математики) в доступный и дружелюбный формат. Игра стимулирует любознательность и готовит детей к школе, делая процесс обучения радостным и естественным.</a:t>
            </a:r>
            <a:endParaRPr lang="en-US" sz="2000" dirty="0">
              <a:latin typeface="Baskerville Old Face" pitchFamily="18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866596" y="7199197"/>
            <a:ext cx="12897207" cy="7950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6250"/>
              </a:lnSpc>
              <a:buNone/>
            </a:pPr>
            <a:r>
              <a:rPr lang="en-US" sz="4800" dirty="0">
                <a:solidFill>
                  <a:srgbClr val="091C53"/>
                </a:solidFill>
                <a:latin typeface="Baskerville Old Face" pitchFamily="18" charset="0"/>
                <a:ea typeface="Instrument Sans Semi Bold" pitchFamily="34" charset="-122"/>
                <a:cs typeface="Instrument Sans Semi Bold" pitchFamily="34" charset="-120"/>
              </a:rPr>
              <a:t>Пусть каждая прогулка станет открытием!</a:t>
            </a:r>
            <a:endParaRPr lang="en-US" sz="4800" dirty="0">
              <a:latin typeface="Baskerville Old Face" pitchFamily="18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645319" y="3259740"/>
            <a:ext cx="3000018" cy="3456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000" b="1" dirty="0">
                <a:solidFill>
                  <a:srgbClr val="091C53"/>
                </a:solidFill>
                <a:latin typeface="Baskerville Old Face" pitchFamily="18" charset="0"/>
                <a:ea typeface="Instrument Sans Semi Bold" pitchFamily="34" charset="-122"/>
                <a:cs typeface="Instrument Sans Semi Bold" pitchFamily="34" charset="-120"/>
              </a:rPr>
              <a:t>Ключевые Результаты</a:t>
            </a:r>
            <a:endParaRPr lang="en-US" sz="2000" b="1" dirty="0">
              <a:latin typeface="Baskerville Old Face" pitchFamily="18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645319" y="3789687"/>
            <a:ext cx="6444972" cy="5900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300"/>
              </a:lnSpc>
              <a:buSzPct val="100000"/>
              <a:buChar char="•"/>
            </a:pPr>
            <a:r>
              <a:rPr lang="en-US" sz="2000" dirty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Укрепление навыков счета и простейших арифметических операций.</a:t>
            </a:r>
            <a:endParaRPr lang="en-US" sz="2000" dirty="0">
              <a:latin typeface="Baskerville Old Face" pitchFamily="18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645319" y="4420866"/>
            <a:ext cx="6444972" cy="2950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300"/>
              </a:lnSpc>
              <a:buSzPct val="100000"/>
              <a:buChar char="•"/>
            </a:pPr>
            <a:r>
              <a:rPr lang="ru-RU" sz="2000" dirty="0" smtClean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Развитие</a:t>
            </a:r>
            <a:r>
              <a:rPr lang="en-US" sz="2000" dirty="0" smtClean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 </a:t>
            </a:r>
            <a:r>
              <a:rPr lang="en-US" sz="2000" dirty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внимания и </a:t>
            </a:r>
            <a:r>
              <a:rPr lang="ru-RU" sz="2000" dirty="0" smtClean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предпосылки к </a:t>
            </a:r>
            <a:r>
              <a:rPr lang="en-US" sz="2000" dirty="0" err="1" smtClean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логическо</a:t>
            </a:r>
            <a:r>
              <a:rPr lang="ru-RU" sz="2000" dirty="0" err="1" smtClean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му</a:t>
            </a:r>
            <a:r>
              <a:rPr lang="en-US" sz="2000" dirty="0" smtClean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 </a:t>
            </a:r>
            <a:r>
              <a:rPr lang="en-US" sz="2000" dirty="0" err="1" smtClean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мышлени</a:t>
            </a:r>
            <a:r>
              <a:rPr lang="ru-RU" sz="2000" dirty="0" smtClean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ю</a:t>
            </a:r>
            <a:r>
              <a:rPr lang="en-US" sz="2000" dirty="0" smtClean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.</a:t>
            </a:r>
            <a:endParaRPr lang="en-US" sz="2000" dirty="0">
              <a:latin typeface="Baskerville Old Face" pitchFamily="18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645319" y="4726679"/>
            <a:ext cx="6444972" cy="2950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300"/>
              </a:lnSpc>
              <a:buSzPct val="100000"/>
              <a:buChar char="•"/>
            </a:pPr>
            <a:r>
              <a:rPr lang="en-US" sz="2000" dirty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Развитие социальных компетенций в группе.</a:t>
            </a:r>
            <a:endParaRPr lang="en-US" sz="2000" dirty="0">
              <a:latin typeface="Baskerville Old Face" pitchFamily="18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645319" y="5021716"/>
            <a:ext cx="6444972" cy="2950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300"/>
              </a:lnSpc>
              <a:buSzPct val="100000"/>
              <a:buChar char="•"/>
            </a:pPr>
            <a:r>
              <a:rPr lang="en-US" sz="2000" dirty="0">
                <a:solidFill>
                  <a:srgbClr val="1E3063"/>
                </a:solidFill>
                <a:latin typeface="Baskerville Old Face" pitchFamily="18" charset="0"/>
                <a:ea typeface="Instrument Sans Medium" pitchFamily="34" charset="-122"/>
                <a:cs typeface="Instrument Sans Medium" pitchFamily="34" charset="-120"/>
              </a:rPr>
              <a:t>Знакомство с вдохновляющим примером Софьи Ковалевской.</a:t>
            </a:r>
            <a:endParaRPr lang="en-US" sz="2000" dirty="0">
              <a:latin typeface="Baskerville Old Face" pitchFamily="18" charset="0"/>
            </a:endParaRPr>
          </a:p>
        </p:txBody>
      </p:sp>
      <p:pic>
        <p:nvPicPr>
          <p:cNvPr id="9218" name="Picture 2" descr="https://sun9-55.userapi.com/s/v1/ig2/GYgy8AhD9EU0m57WqRwpgu_6FC_ypyWLOkupiW1XBwzp8Xvq1QFIo6f1EFkDBh6M1gaIwpKETKJCVlW9DzYHjsWj.jpg?quality=95&amp;as=32x57,48x85,72x128,108x192,160x284,240x427,360x640,480x853,540x960,640x1138,720x1280,1080x1920,1280x2276,1440x2560&amp;from=bu&amp;cs=1280x0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907"/>
          <a:stretch/>
        </p:blipFill>
        <p:spPr bwMode="auto">
          <a:xfrm>
            <a:off x="7642167" y="2730762"/>
            <a:ext cx="3191752" cy="44320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s://sun9-86.userapi.com/s/v1/ig2/gqsdF-Vl2QtPXKgywM8zsdFo7-Dgug8Bo0I8atV8YtNEhjRidVnRdKX-zGAj3qGXCYIHZd6clge9nrS5faq1BWFK.jpg?quality=95&amp;as=32x56,48x84,72x126,108x189,160x280,240x420,360x630,480x840,540x945,640x1120,720x1260,768x1344&amp;from=bu&amp;cs=768x0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51"/>
          <a:stretch/>
        </p:blipFill>
        <p:spPr bwMode="auto">
          <a:xfrm>
            <a:off x="11000277" y="2730763"/>
            <a:ext cx="2984805" cy="44320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811</Words>
  <Application>Microsoft Office PowerPoint</Application>
  <PresentationFormat>Произвольный</PresentationFormat>
  <Paragraphs>85</Paragraphs>
  <Slides>9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Instrument Sans Semi Bold</vt:lpstr>
      <vt:lpstr>Calibri</vt:lpstr>
      <vt:lpstr>Instrument Sans Medium</vt:lpstr>
      <vt:lpstr>Baskerville Old Face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13</cp:revision>
  <dcterms:created xsi:type="dcterms:W3CDTF">2025-10-27T06:39:50Z</dcterms:created>
  <dcterms:modified xsi:type="dcterms:W3CDTF">2025-10-27T08:57:22Z</dcterms:modified>
</cp:coreProperties>
</file>