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76" r:id="rId2"/>
    <p:sldId id="277" r:id="rId3"/>
    <p:sldId id="260" r:id="rId4"/>
    <p:sldId id="268" r:id="rId5"/>
    <p:sldId id="266" r:id="rId6"/>
    <p:sldId id="269" r:id="rId7"/>
    <p:sldId id="270" r:id="rId8"/>
    <p:sldId id="271" r:id="rId9"/>
    <p:sldId id="272" r:id="rId10"/>
    <p:sldId id="273" r:id="rId11"/>
    <p:sldId id="27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27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BB1441-E2FB-FA0B-C020-0F9113308F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5F5CB3B-B394-CADD-8695-5D72E3D97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11BE117-14B8-5A26-7BCD-E5FB99A0B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C6E86-985B-47BA-BCB6-282CDC4C68A2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40AB1C9-9571-3132-EBDB-3F5A48040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C23E5EF-7B19-FDEC-3DD0-9C419BD1D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E06D4-D204-4299-960E-BF898DDEEF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97602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FF7DB0D-0A2F-4907-2B5C-12183C170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06BA2111-2CFE-CCF0-416D-22AB8DFF1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A49F0F5-F999-B0E9-444F-A3074A89C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C6E86-985B-47BA-BCB6-282CDC4C68A2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001BDA8-B7FE-C1BD-F052-B68EAA7DF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2D8A0B6-043A-89E9-F95D-440B08052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E06D4-D204-4299-960E-BF898DDEEF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65370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0886D555-5835-CD66-E382-263CE9F3C4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DCB1F4A-596E-0A5D-2C45-6E6DBEDF7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EA5F079-6F05-943E-5603-1B42084CE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C6E86-985B-47BA-BCB6-282CDC4C68A2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A190E66-888F-2F58-5905-E262CAE8F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ACE78C9-4B70-FC16-D01E-E0CCAFE7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E06D4-D204-4299-960E-BF898DDEEF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4774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FE49873-4F8B-A61E-CBC5-802B003E2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30B6A9E-2FDF-7D54-50AA-1E0635339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65814E9-3514-BD29-4EEC-A45AF5376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C6E86-985B-47BA-BCB6-282CDC4C68A2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4493131-D6E9-3604-49FA-5CA755329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590D3CB-7201-DCE8-644F-FFD47188D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E06D4-D204-4299-960E-BF898DDEEF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45003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8EE3BD4-11E1-A3EC-E7D0-BA8BB4DFA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6D4CA84-AE24-87E1-787D-CFD986B4F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30A5FD-E365-B36F-F4D1-896A17042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C6E86-985B-47BA-BCB6-282CDC4C68A2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B93217D-6B59-118D-5833-3BE8967BC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35BBD46-DAC1-EEA2-5D8B-D02E82BA9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E06D4-D204-4299-960E-BF898DDEEF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73820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1AB9AAD-7861-99D7-95B7-370384D93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15F8D0E-0F90-F52F-2BA8-18C584622A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6A8D32B-7A17-FC00-2D01-276704B1D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D3AC132-0041-CD7C-30CD-E3295FA0E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C6E86-985B-47BA-BCB6-282CDC4C68A2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0F0E7F0-F85A-6E1D-E7D9-BA2C45672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5EF42D4-71A1-E527-3734-777C5FECD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E06D4-D204-4299-960E-BF898DDEEF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44489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7DF3B1A-5286-1CDA-26CD-42D181678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4D35749-9B69-7391-DA51-B4F9F8B13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3888116-758D-BA43-1F12-203BA43111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8751B076-D3E5-3A3A-FCC7-6244A87FBF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DACC3121-5B33-5A5E-76BA-D5D9934CB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AB3AB29C-E79E-C818-5C55-948A3DE48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C6E86-985B-47BA-BCB6-282CDC4C68A2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64ECD6B9-B20B-BDF3-90FD-9876FD52C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5EA29F03-B0A2-8583-1F30-D37504267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E06D4-D204-4299-960E-BF898DDEEF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3602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6320B3-0E71-EB75-44AC-0845D3F7B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1511C08-5D6B-5ABD-1425-411048A1D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C6E86-985B-47BA-BCB6-282CDC4C68A2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8081C2C2-C4E2-7CEE-44A7-B302DB72C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2612CA6B-EA4A-0CD9-EE91-52789F9AA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E06D4-D204-4299-960E-BF898DDEEF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95381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FC6BE08E-2E43-3063-8547-CDFF49172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C6E86-985B-47BA-BCB6-282CDC4C68A2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6632D06-C755-4DE3-2CC4-801DB0CD9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06B5FF1-A620-79D5-3C21-04D17D38A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E06D4-D204-4299-960E-BF898DDEEF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4010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4BE24DB-DA64-325A-3B9A-E4D26AC65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BD8EBB3-F837-C4F3-476F-092672400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E8D812A-3F01-5220-5657-0E63876893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0FB8F24-C4E0-D5FE-C7B2-528E9B66F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C6E86-985B-47BA-BCB6-282CDC4C68A2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58BB7CE-D38C-367C-6381-961D59D7A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961BAD9-1A7F-27B8-4CF2-31A482E14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E06D4-D204-4299-960E-BF898DDEEF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8275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A4E2F68-8CA7-7F6D-1576-01AE3EB5F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4C024EC7-EC07-5E0D-4778-2DFE517CF2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E0F10E6-39D6-AF07-9ED6-EA469B16E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987A4A8-84E3-647D-531B-FB63C423D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C6E86-985B-47BA-BCB6-282CDC4C68A2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D16946D-DE3E-2BB7-4814-A1BCBB5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B986009-A0C6-34D9-9FF8-5B34322AF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E06D4-D204-4299-960E-BF898DDEEF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9695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91AA87F-CC0B-7D11-12C3-CA25E8F51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89589F0-7CB2-6050-3401-E8682CFBF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30B0D46-22CA-1165-5BE3-1D2365B312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C6E86-985B-47BA-BCB6-282CDC4C68A2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1EBCB98-4E46-4302-0D90-E5E54C8A63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6483585-BED2-89BD-8EF8-53C4B61016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E06D4-D204-4299-960E-BF898DDEEF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6138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612DC401-39F9-0831-3503-B87858E27B4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8254"/>
            <a:ext cx="12178158" cy="68762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1D4CC5C-FEDE-B71B-8C78-965D441A4D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2751" y="185307"/>
            <a:ext cx="8459015" cy="6344262"/>
          </a:xfrm>
          <a:prstGeom prst="rect">
            <a:avLst/>
          </a:prstGeom>
        </p:spPr>
      </p:pic>
      <p:sp>
        <p:nvSpPr>
          <p:cNvPr id="8" name="Облако 7">
            <a:extLst>
              <a:ext uri="{FF2B5EF4-FFF2-40B4-BE49-F238E27FC236}">
                <a16:creationId xmlns="" xmlns:a16="http://schemas.microsoft.com/office/drawing/2014/main" id="{C00D74A8-5817-BD1B-DFD1-F70974A66443}"/>
              </a:ext>
            </a:extLst>
          </p:cNvPr>
          <p:cNvSpPr/>
          <p:nvPr/>
        </p:nvSpPr>
        <p:spPr>
          <a:xfrm rot="11090800">
            <a:off x="111720" y="178701"/>
            <a:ext cx="4312473" cy="1945583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Облако 6">
            <a:extLst>
              <a:ext uri="{FF2B5EF4-FFF2-40B4-BE49-F238E27FC236}">
                <a16:creationId xmlns="" xmlns:a16="http://schemas.microsoft.com/office/drawing/2014/main" id="{6EDE6AD2-A4D9-BCA8-3493-276D01E553FF}"/>
              </a:ext>
            </a:extLst>
          </p:cNvPr>
          <p:cNvSpPr/>
          <p:nvPr/>
        </p:nvSpPr>
        <p:spPr>
          <a:xfrm rot="10800000">
            <a:off x="311367" y="5016843"/>
            <a:ext cx="4375961" cy="167473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F2B9078-22E7-580F-DC6A-841D6DDFF265}"/>
              </a:ext>
            </a:extLst>
          </p:cNvPr>
          <p:cNvSpPr txBox="1"/>
          <p:nvPr/>
        </p:nvSpPr>
        <p:spPr>
          <a:xfrm rot="21435634">
            <a:off x="285896" y="508517"/>
            <a:ext cx="37096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Gabriola" pitchFamily="82" charset="0"/>
                <a:cs typeface="Times New Roman" pitchFamily="18" charset="0"/>
              </a:rPr>
              <a:t>Городской дистанционный фестиваль "Богатыри земли русской"</a:t>
            </a:r>
            <a:endParaRPr lang="ru-RU" sz="2800" b="1" dirty="0">
              <a:solidFill>
                <a:srgbClr val="FF0000"/>
              </a:solidFill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2" name="Облако 1">
            <a:extLst>
              <a:ext uri="{FF2B5EF4-FFF2-40B4-BE49-F238E27FC236}">
                <a16:creationId xmlns="" xmlns:a16="http://schemas.microsoft.com/office/drawing/2014/main" id="{00C1C191-3032-A2FC-34DB-68BD1EAC0B0E}"/>
              </a:ext>
            </a:extLst>
          </p:cNvPr>
          <p:cNvSpPr/>
          <p:nvPr/>
        </p:nvSpPr>
        <p:spPr>
          <a:xfrm rot="845193">
            <a:off x="7957334" y="326446"/>
            <a:ext cx="3791586" cy="1751199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A45855B-19A2-A84A-26D1-698D24690F29}"/>
              </a:ext>
            </a:extLst>
          </p:cNvPr>
          <p:cNvSpPr txBox="1"/>
          <p:nvPr/>
        </p:nvSpPr>
        <p:spPr>
          <a:xfrm rot="395511">
            <a:off x="8155689" y="578695"/>
            <a:ext cx="3633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Gabriola" pitchFamily="82" charset="0"/>
              </a:rPr>
              <a:t>МБДОУ - ДЕТСКИЙ САД 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Gabriola" pitchFamily="82" charset="0"/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Gabriola" pitchFamily="82" charset="0"/>
              </a:rPr>
              <a:t>«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Gabriola" pitchFamily="82" charset="0"/>
              </a:rPr>
              <a:t>ДЕТСТВО» 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Gabriola" pitchFamily="82" charset="0"/>
              </a:rPr>
              <a:t>ДЕТСКИЙ САД № 432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9C94213-C310-754A-80F0-42A1224BC1D5}"/>
              </a:ext>
            </a:extLst>
          </p:cNvPr>
          <p:cNvSpPr txBox="1"/>
          <p:nvPr/>
        </p:nvSpPr>
        <p:spPr>
          <a:xfrm rot="21397374">
            <a:off x="697065" y="5211149"/>
            <a:ext cx="4624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Gabriola" pitchFamily="82" charset="0"/>
              </a:rPr>
              <a:t>Руководители проекта: </a:t>
            </a:r>
            <a:endParaRPr lang="ru-RU" sz="2400" b="1" dirty="0" smtClean="0">
              <a:solidFill>
                <a:srgbClr val="002060"/>
              </a:solidFill>
              <a:latin typeface="Gabriola" pitchFamily="82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Gabriola" pitchFamily="82" charset="0"/>
              </a:rPr>
              <a:t>Исаченко </a:t>
            </a:r>
            <a:r>
              <a:rPr lang="ru-RU" sz="2400" b="1" dirty="0">
                <a:solidFill>
                  <a:srgbClr val="002060"/>
                </a:solidFill>
                <a:latin typeface="Gabriola" pitchFamily="82" charset="0"/>
              </a:rPr>
              <a:t>Ольга </a:t>
            </a:r>
            <a:r>
              <a:rPr lang="ru-RU" sz="2400" b="1" dirty="0" smtClean="0">
                <a:solidFill>
                  <a:srgbClr val="002060"/>
                </a:solidFill>
                <a:latin typeface="Gabriola" pitchFamily="82" charset="0"/>
              </a:rPr>
              <a:t>Александровна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abriola" pitchFamily="82" charset="0"/>
              </a:rPr>
              <a:t>Шумилова Наталья Владимировна</a:t>
            </a:r>
            <a:endParaRPr lang="ru-RU" sz="2400" b="1" dirty="0">
              <a:solidFill>
                <a:srgbClr val="002060"/>
              </a:solidFill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2204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7B16FD8-A411-DA87-1EB2-C1ABDE8C9E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7077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D56BA2D-101C-6A8E-CA7E-DF3DA04813D0}"/>
              </a:ext>
            </a:extLst>
          </p:cNvPr>
          <p:cNvSpPr txBox="1"/>
          <p:nvPr/>
        </p:nvSpPr>
        <p:spPr>
          <a:xfrm>
            <a:off x="2800063" y="213717"/>
            <a:ext cx="6591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ЗАКЛЮЧИТЕЛЬНЫЙ ЭТАП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C6A6D31-5003-60E4-4D0E-0EC6603EA38D}"/>
              </a:ext>
            </a:extLst>
          </p:cNvPr>
          <p:cNvSpPr txBox="1"/>
          <p:nvPr/>
        </p:nvSpPr>
        <p:spPr>
          <a:xfrm>
            <a:off x="2531559" y="769592"/>
            <a:ext cx="7443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Создание мультфильма «Три богатыря»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88B231B-F7C4-0255-0165-C395B7D8973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50667" y="3804769"/>
            <a:ext cx="3986305" cy="31767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7FA57F9-FFBD-E9EF-F29E-DF6BAA42E88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230" y="3501082"/>
            <a:ext cx="3965063" cy="3160302"/>
          </a:xfrm>
          <a:prstGeom prst="rect">
            <a:avLst/>
          </a:prstGeom>
        </p:spPr>
      </p:pic>
      <p:pic>
        <p:nvPicPr>
          <p:cNvPr id="2050" name="Picture 2" descr="E:\БОГАТЫРИ\WhatsApp Image 2023-02-02 at 09.49.17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0941" y="1904864"/>
            <a:ext cx="3476367" cy="26159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15B163A-E70C-8A8D-AF6D-98A7671DD7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4081" y="1396819"/>
            <a:ext cx="3943699" cy="23761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666366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7B16FD8-A411-DA87-1EB2-C1ABDE8C9E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2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7077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D56BA2D-101C-6A8E-CA7E-DF3DA04813D0}"/>
              </a:ext>
            </a:extLst>
          </p:cNvPr>
          <p:cNvSpPr txBox="1"/>
          <p:nvPr/>
        </p:nvSpPr>
        <p:spPr>
          <a:xfrm>
            <a:off x="3413212" y="166977"/>
            <a:ext cx="5365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РЕЗУЛЬТАТ ПРОЕКТА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C6A6D31-5003-60E4-4D0E-0EC6603EA38D}"/>
              </a:ext>
            </a:extLst>
          </p:cNvPr>
          <p:cNvSpPr txBox="1"/>
          <p:nvPr/>
        </p:nvSpPr>
        <p:spPr>
          <a:xfrm>
            <a:off x="2531559" y="813308"/>
            <a:ext cx="6878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Показ мультфильма «Три богатыря»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2A089A5-0F93-14A5-3655-EB33064995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7369" t="8819" r="7863"/>
          <a:stretch/>
        </p:blipFill>
        <p:spPr>
          <a:xfrm>
            <a:off x="394282" y="1845691"/>
            <a:ext cx="5015667" cy="40463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634681" y="2285283"/>
            <a:ext cx="635961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Каждый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ребёнок смог </a:t>
            </a:r>
            <a:r>
              <a:rPr lang="ru-RU" sz="2800" dirty="0" err="1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самореализоваться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через создание коллективного творческого продукта – мультфильма</a:t>
            </a:r>
          </a:p>
        </p:txBody>
      </p:sp>
    </p:spTree>
    <p:extLst>
      <p:ext uri="{BB962C8B-B14F-4D97-AF65-F5344CB8AC3E}">
        <p14:creationId xmlns="" xmlns:p14="http://schemas.microsoft.com/office/powerpoint/2010/main" val="683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7B16FD8-A411-DA87-1EB2-C1ABDE8C9E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70772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A8F6394-806B-C06C-B63E-8D31DB2B8ACF}"/>
              </a:ext>
            </a:extLst>
          </p:cNvPr>
          <p:cNvSpPr txBox="1"/>
          <p:nvPr/>
        </p:nvSpPr>
        <p:spPr>
          <a:xfrm>
            <a:off x="1506812" y="1338139"/>
            <a:ext cx="367600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</a:rPr>
              <a:t>«</a:t>
            </a:r>
            <a:r>
              <a:rPr lang="ru-RU" sz="72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</a:rPr>
              <a:t>Богатыри </a:t>
            </a:r>
            <a:endParaRPr lang="ru-RU" sz="7200" b="1" dirty="0" smtClean="0">
              <a:solidFill>
                <a:schemeClr val="accent6">
                  <a:lumMod val="75000"/>
                </a:schemeClr>
              </a:solidFill>
              <a:latin typeface="Gabriola" panose="04040605051002020D02" pitchFamily="82" charset="0"/>
            </a:endParaRPr>
          </a:p>
          <a:p>
            <a:pPr algn="ctr"/>
            <a:r>
              <a:rPr lang="ru-RU" sz="7200" b="1" dirty="0" smtClean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</a:rPr>
              <a:t>земли </a:t>
            </a:r>
          </a:p>
          <a:p>
            <a:pPr algn="ctr"/>
            <a:r>
              <a:rPr lang="ru-RU" sz="7200" b="1" dirty="0" smtClean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</a:rPr>
              <a:t>русской»</a:t>
            </a:r>
            <a:endParaRPr lang="ru-RU" sz="7200" b="1" dirty="0">
              <a:solidFill>
                <a:schemeClr val="accent6">
                  <a:lumMod val="75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06D7274-6977-94E5-CB4A-14CC4AF9EA61}"/>
              </a:ext>
            </a:extLst>
          </p:cNvPr>
          <p:cNvSpPr txBox="1"/>
          <p:nvPr/>
        </p:nvSpPr>
        <p:spPr>
          <a:xfrm>
            <a:off x="2110067" y="269549"/>
            <a:ext cx="7801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Bahnschrift Condensed" panose="020B0502040204020203" pitchFamily="34" charset="0"/>
              </a:rPr>
              <a:t>МБДОУ - ДЕТСКИЙ САД «ДЕТСТВО» ДЕТСКИЙ САД № 432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CCD4C4E-DC9E-ABB9-ABEA-FC82C03647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199"/>
          <a:stretch/>
        </p:blipFill>
        <p:spPr>
          <a:xfrm>
            <a:off x="6728701" y="1028969"/>
            <a:ext cx="3238192" cy="31266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3E16F74-7068-5709-912B-3CF98149F647}"/>
              </a:ext>
            </a:extLst>
          </p:cNvPr>
          <p:cNvSpPr txBox="1"/>
          <p:nvPr/>
        </p:nvSpPr>
        <p:spPr>
          <a:xfrm>
            <a:off x="5580430" y="4370317"/>
            <a:ext cx="618611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Отважней нет богатырей</a:t>
            </a:r>
          </a:p>
          <a:p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На страже Родины своей</a:t>
            </a:r>
          </a:p>
          <a:p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На все руки мастера</a:t>
            </a:r>
          </a:p>
          <a:p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Мы кричим стране «УРА!»</a:t>
            </a:r>
          </a:p>
          <a:p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2427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7B16FD8-A411-DA87-1EB2-C1ABDE8C9E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70772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E755949-C7F9-1B87-AAE5-9F4ABFC513C9}"/>
              </a:ext>
            </a:extLst>
          </p:cNvPr>
          <p:cNvSpPr txBox="1"/>
          <p:nvPr/>
        </p:nvSpPr>
        <p:spPr>
          <a:xfrm>
            <a:off x="636105" y="485029"/>
            <a:ext cx="1100395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0" dirty="0"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</a:rPr>
              <a:t>ЦЕЛЬ ПРОЕКТА:</a:t>
            </a:r>
          </a:p>
          <a:p>
            <a:pPr algn="just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Создать условия для развития личности дошкольника и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раскрытие его познавательных, художественных и творческих возможностей, через создание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мультфильма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в условиях ДОУ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</a:p>
          <a:p>
            <a:pPr algn="just"/>
            <a:endParaRPr lang="ru-RU" b="1" i="0" dirty="0">
              <a:solidFill>
                <a:schemeClr val="accent5">
                  <a:lumMod val="50000"/>
                </a:schemeClr>
              </a:solidFill>
              <a:effectLst/>
              <a:latin typeface="Comic Sans MS" panose="030F0702030302020204" pitchFamily="66" charset="0"/>
            </a:endParaRPr>
          </a:p>
          <a:p>
            <a:pPr algn="just"/>
            <a:r>
              <a:rPr lang="ru-RU" b="1" i="0" dirty="0"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</a:rPr>
              <a:t>ЗАДАЧИ ПРОЕКТА: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Знакомить детей с технологией создания мультипликационного фильма при помощи героев теневого театра;</a:t>
            </a:r>
            <a:endParaRPr lang="ru-RU" b="1" i="0" dirty="0" smtClean="0">
              <a:solidFill>
                <a:schemeClr val="accent5">
                  <a:lumMod val="50000"/>
                </a:schemeClr>
              </a:solidFill>
              <a:effectLst/>
              <a:latin typeface="Comic Sans MS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Comic Sans MS" pitchFamily="66" charset="0"/>
              </a:rPr>
              <a:t>Формировать </a:t>
            </a:r>
            <a:r>
              <a:rPr lang="ru-RU" b="1" i="0" dirty="0">
                <a:solidFill>
                  <a:schemeClr val="accent5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у детей начальные представления об истории России, о традициях защиты родной страны;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i="0" dirty="0">
                <a:solidFill>
                  <a:schemeClr val="accent5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Способствовать осознанию нравственной ценности поступков былинных героев, общественной значимости подвигов богатырей, формировать стремление быть похожими на них;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i="0" dirty="0">
                <a:solidFill>
                  <a:schemeClr val="accent5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Воспитывать чувство патриотизма, уважение к своему народу, любовь к Родине: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i="0" dirty="0">
                <a:solidFill>
                  <a:schemeClr val="accent5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Знакомить с произведениями художественной литературы, фольклора, музыкальными произведениями и картинами о богатырях, обогащать опыт получения информации в образной, чувственной форме;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Формировать нравственно-патриотические чувства </a:t>
            </a:r>
            <a:r>
              <a:rPr lang="ru-RU" b="1" i="0" dirty="0">
                <a:solidFill>
                  <a:schemeClr val="accent5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посредством ознакомления детей с произведениями пейзажной живописи, народного декоративно-прикладного искусства и архитектуры;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i="0" dirty="0">
                <a:solidFill>
                  <a:schemeClr val="accent5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Формировать навыки сотрудничества в процессе проектной деятельности со сверстниками и взрослыми;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i="0" dirty="0">
                <a:solidFill>
                  <a:schemeClr val="accent5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Обогащать словарь детей.</a:t>
            </a:r>
          </a:p>
        </p:txBody>
      </p:sp>
    </p:spTree>
    <p:extLst>
      <p:ext uri="{BB962C8B-B14F-4D97-AF65-F5344CB8AC3E}">
        <p14:creationId xmlns="" xmlns:p14="http://schemas.microsoft.com/office/powerpoint/2010/main" val="3312247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7B16FD8-A411-DA87-1EB2-C1ABDE8C9E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70772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F301D60-73A5-B2FB-E577-33935A943D70}"/>
              </a:ext>
            </a:extLst>
          </p:cNvPr>
          <p:cNvSpPr txBox="1"/>
          <p:nvPr/>
        </p:nvSpPr>
        <p:spPr>
          <a:xfrm>
            <a:off x="4096895" y="87464"/>
            <a:ext cx="3998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АКТУАЛЬНОСТЬ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043D3C0-A079-26BD-0ECF-47FA38ACE9A1}"/>
              </a:ext>
            </a:extLst>
          </p:cNvPr>
          <p:cNvSpPr txBox="1"/>
          <p:nvPr/>
        </p:nvSpPr>
        <p:spPr>
          <a:xfrm>
            <a:off x="530087" y="821259"/>
            <a:ext cx="111318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Проблема нравственно-патриотического воспитания детей дошкольного возраста, является одной из первостепенных для современного общества.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Наши дети уже не мечтают стать доблестными войнами и не считают защиту своей Родины - священным долгом. Разработка этого проекта даёт возможность воспитать чувство гордости за свой народ, что на нашей земле жили такие богатыри, как Илья Муромец, Добрыня Никитич и др.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4059E49-E83F-476F-9681-7A2F3C10EB46}"/>
              </a:ext>
            </a:extLst>
          </p:cNvPr>
          <p:cNvSpPr txBox="1"/>
          <p:nvPr/>
        </p:nvSpPr>
        <p:spPr>
          <a:xfrm>
            <a:off x="6993924" y="2967681"/>
            <a:ext cx="43250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В одном из холлов нашего ДОУ оформлена КАРТИННАЯ ГАЛЕРЕЯ, где,  в соответствии с изучаемой темой, представлены репродукции картин русских художников, а так же творческие работы детей.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10B69C8-28A2-026D-00F4-16718CA721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5152"/>
          <a:stretch/>
        </p:blipFill>
        <p:spPr>
          <a:xfrm>
            <a:off x="1017841" y="2520779"/>
            <a:ext cx="5502719" cy="41353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177351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07B905E-09B6-578E-9CC8-3526B944F84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92" y="0"/>
            <a:ext cx="1214741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C761969-6BB2-7FE0-48A2-D0BE3DD41206}"/>
              </a:ext>
            </a:extLst>
          </p:cNvPr>
          <p:cNvSpPr txBox="1"/>
          <p:nvPr/>
        </p:nvSpPr>
        <p:spPr>
          <a:xfrm>
            <a:off x="2454617" y="52428"/>
            <a:ext cx="7282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ПОДГОТОВИТЕЛЬНЫЙ ЭТАП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E8FB399-0BC8-00B8-46BF-2D351238B1C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3796" y="868967"/>
            <a:ext cx="5452203" cy="3280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AABC749-C02C-6FFB-9A29-463987E76520}"/>
              </a:ext>
            </a:extLst>
          </p:cNvPr>
          <p:cNvSpPr txBox="1"/>
          <p:nvPr/>
        </p:nvSpPr>
        <p:spPr>
          <a:xfrm>
            <a:off x="6400800" y="1276638"/>
            <a:ext cx="48025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Подбор наглядного и иллюстрационного материала;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Обзор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энциклопедической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литературы, интернет-источников;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Разработка конспектов НОД;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Пополнение и обновление РППС;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Оформление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картотек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литературного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и наглядного материалов.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8FB08D0-0F4A-27CB-B192-22B8160F1A6B}"/>
              </a:ext>
            </a:extLst>
          </p:cNvPr>
          <p:cNvSpPr txBox="1"/>
          <p:nvPr/>
        </p:nvSpPr>
        <p:spPr>
          <a:xfrm>
            <a:off x="1264258" y="4486006"/>
            <a:ext cx="7116417" cy="17543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А и сильные, могучие богатыри на славной Руси!</a:t>
            </a:r>
          </a:p>
          <a:p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Не скакать врагам по нашей земле!</a:t>
            </a:r>
          </a:p>
          <a:p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Не топтать их коням землю Русскую!</a:t>
            </a:r>
          </a:p>
          <a:p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Не затмить им солнце наше красное!</a:t>
            </a:r>
          </a:p>
          <a:p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Век стоит Русь — не шатается!</a:t>
            </a:r>
          </a:p>
          <a:p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И века простоит — не шелохнется!</a:t>
            </a:r>
          </a:p>
        </p:txBody>
      </p:sp>
    </p:spTree>
    <p:extLst>
      <p:ext uri="{BB962C8B-B14F-4D97-AF65-F5344CB8AC3E}">
        <p14:creationId xmlns="" xmlns:p14="http://schemas.microsoft.com/office/powerpoint/2010/main" val="4244176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7B16FD8-A411-DA87-1EB2-C1ABDE8C9E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9270" y="0"/>
            <a:ext cx="12311270" cy="70772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781E527-3F95-CA67-DA06-E4584667BDBF}"/>
              </a:ext>
            </a:extLst>
          </p:cNvPr>
          <p:cNvSpPr txBox="1"/>
          <p:nvPr/>
        </p:nvSpPr>
        <p:spPr>
          <a:xfrm>
            <a:off x="3845223" y="166977"/>
            <a:ext cx="4501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ОСНОВНОЙ ЭТАП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A99C2B7-7484-78AD-4EB9-073E1C7767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-1" r="7373" b="-1"/>
          <a:stretch/>
        </p:blipFill>
        <p:spPr>
          <a:xfrm>
            <a:off x="766119" y="2901093"/>
            <a:ext cx="4484746" cy="36433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31220AF-373A-90B2-C4DB-590D4E3D1C96}"/>
              </a:ext>
            </a:extLst>
          </p:cNvPr>
          <p:cNvSpPr txBox="1"/>
          <p:nvPr/>
        </p:nvSpPr>
        <p:spPr>
          <a:xfrm>
            <a:off x="1744487" y="813308"/>
            <a:ext cx="8895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Познавательно-исследовательская деятельность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DEA71FE-4200-3A51-DFFC-EB2361DB4ECA}"/>
              </a:ext>
            </a:extLst>
          </p:cNvPr>
          <p:cNvSpPr txBox="1"/>
          <p:nvPr/>
        </p:nvSpPr>
        <p:spPr>
          <a:xfrm>
            <a:off x="443797" y="1460348"/>
            <a:ext cx="10982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Во время утреннего круга беседовали на темы «Защитники земли Русской». «Рассказы о защитниках Отечества».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«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Современные богатыри»;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Экспериментальная деятельность – «Свойства материалов» (дерево, железо, кожа, ткань, камень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4D00DEA-9D6D-C1F2-CDFF-3EB7E73B3460}"/>
              </a:ext>
            </a:extLst>
          </p:cNvPr>
          <p:cNvSpPr txBox="1"/>
          <p:nvPr/>
        </p:nvSpPr>
        <p:spPr>
          <a:xfrm>
            <a:off x="7315200" y="3856383"/>
            <a:ext cx="1998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Фото эксперимент</a:t>
            </a:r>
          </a:p>
        </p:txBody>
      </p:sp>
      <p:pic>
        <p:nvPicPr>
          <p:cNvPr id="5122" name="Picture 2" descr="E:\БОГАТЫРИ\WhatsApp Image 2023-02-02 at 09.47.59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5219" y="2785961"/>
            <a:ext cx="4949504" cy="37245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029994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7B16FD8-A411-DA87-1EB2-C1ABDE8C9E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70772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D82E711-8A74-BC25-AC0B-352B6CA88F27}"/>
              </a:ext>
            </a:extLst>
          </p:cNvPr>
          <p:cNvSpPr txBox="1"/>
          <p:nvPr/>
        </p:nvSpPr>
        <p:spPr>
          <a:xfrm>
            <a:off x="3845223" y="166977"/>
            <a:ext cx="4501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ОСНОВНОЙ ЭТАП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3016109-55E8-B836-B417-DAE12D04BDA9}"/>
              </a:ext>
            </a:extLst>
          </p:cNvPr>
          <p:cNvSpPr txBox="1"/>
          <p:nvPr/>
        </p:nvSpPr>
        <p:spPr>
          <a:xfrm>
            <a:off x="2595277" y="718675"/>
            <a:ext cx="7863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Социально-коммуникативная деятельность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E20426B-1006-73D6-A2E9-0F483B8EA7B6}"/>
              </a:ext>
            </a:extLst>
          </p:cNvPr>
          <p:cNvSpPr txBox="1"/>
          <p:nvPr/>
        </p:nvSpPr>
        <p:spPr>
          <a:xfrm>
            <a:off x="539504" y="1244648"/>
            <a:ext cx="1156919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Беседы: «Кто такой русский богатырь?», «Богатырское снаряжение», «Как стать богатырём?», 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«Подвиги русских богатырей»;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Рассматривание картины Васнецова В.М. «Богатыри» с использованием приёмов 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«Волшебный фонарик», «Вхождение в картину»;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Составление рассказа по картине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В.М.Васнецова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«Богатыри»;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Чтение художественной литературы: былины «Алёша Попович и Тугарин Змей», «Илья Муромец 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и соловей разбойник», «Добрыня Никитич и Змей Горыныч»;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Пословицы и поговорки о силе, мужестве и доблести.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2F24F55-B7F4-56CA-7E66-13728EBC2A4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62" y="3309557"/>
            <a:ext cx="4669941" cy="3767655"/>
          </a:xfrm>
          <a:prstGeom prst="rect">
            <a:avLst/>
          </a:prstGeom>
        </p:spPr>
      </p:pic>
      <p:pic>
        <p:nvPicPr>
          <p:cNvPr id="1026" name="Picture 2" descr="E:\БОГАТЫРИ\WhatsApp Image 2023-02-02 at 09.47.01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4385" y="3361036"/>
            <a:ext cx="4357927" cy="3278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33382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7B16FD8-A411-DA87-1EB2-C1ABDE8C9E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7077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12F69FE-2C08-B3CA-E92B-60432004A735}"/>
              </a:ext>
            </a:extLst>
          </p:cNvPr>
          <p:cNvSpPr txBox="1"/>
          <p:nvPr/>
        </p:nvSpPr>
        <p:spPr>
          <a:xfrm>
            <a:off x="3845223" y="166977"/>
            <a:ext cx="4501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ОСНОВНОЙ ЭТАП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37AA86D-78DC-1D08-8DB3-5AACF73E965C}"/>
              </a:ext>
            </a:extLst>
          </p:cNvPr>
          <p:cNvSpPr txBox="1"/>
          <p:nvPr/>
        </p:nvSpPr>
        <p:spPr>
          <a:xfrm>
            <a:off x="2622761" y="813308"/>
            <a:ext cx="7824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Художественно-эстетическая деятельность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02B61BD-6EDC-1F7F-644E-49B3CFD71DCA}"/>
              </a:ext>
            </a:extLst>
          </p:cNvPr>
          <p:cNvSpPr txBox="1"/>
          <p:nvPr/>
        </p:nvSpPr>
        <p:spPr>
          <a:xfrm>
            <a:off x="708145" y="1417212"/>
            <a:ext cx="1077570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Рисование - Раскраска силуэтов богатырей. (Изготовление папки с рисунками «Богатыри 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Русской земли»);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Лепка – «Богатырский щит и меч», «Богатыри у заставы».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Изготовление богатырского шлема из фольги, щита из картона, меча из конструктора Лего;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Разучивание танца «Богатыри»;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Разучивание песни «Богатырская наша сила»;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5CF4FD49-6A52-7A78-B256-7F12C0D9143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49081" y="4402903"/>
            <a:ext cx="2990576" cy="234800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E2E9E55-BD42-3FDE-5F65-5808A3E572F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95303" y="2647349"/>
            <a:ext cx="3078263" cy="24362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46E5D1D4-3DA5-382E-01AC-582648C79B0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8693" y="3504604"/>
            <a:ext cx="2334244" cy="17543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DF4C835E-68D3-888B-17DC-37084E454EC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67286" y="3052625"/>
            <a:ext cx="2841966" cy="224879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900B2940-2076-FBB1-4E43-29CE0854F42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92715" y="4868427"/>
            <a:ext cx="2457846" cy="18495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887461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7B16FD8-A411-DA87-1EB2-C1ABDE8C9E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7077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12F69FE-2C08-B3CA-E92B-60432004A735}"/>
              </a:ext>
            </a:extLst>
          </p:cNvPr>
          <p:cNvSpPr txBox="1"/>
          <p:nvPr/>
        </p:nvSpPr>
        <p:spPr>
          <a:xfrm>
            <a:off x="3845223" y="166977"/>
            <a:ext cx="4501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ОСНОВНОЙ ЭТАП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37AA86D-78DC-1D08-8DB3-5AACF73E965C}"/>
              </a:ext>
            </a:extLst>
          </p:cNvPr>
          <p:cNvSpPr txBox="1"/>
          <p:nvPr/>
        </p:nvSpPr>
        <p:spPr>
          <a:xfrm>
            <a:off x="4177845" y="813308"/>
            <a:ext cx="3900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Физическое развитие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02B61BD-6EDC-1F7F-644E-49B3CFD71DCA}"/>
              </a:ext>
            </a:extLst>
          </p:cNvPr>
          <p:cNvSpPr txBox="1"/>
          <p:nvPr/>
        </p:nvSpPr>
        <p:spPr>
          <a:xfrm>
            <a:off x="535459" y="1659693"/>
            <a:ext cx="57582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Подвижные игры на свежем воздухе «Меткий стрелок», «Сбей богатыря с коня», 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«Самый быстрый богатырь»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Соревнование «Скакуны» на мячах -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фитболах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Спортивное развлечение «Богатыри»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E:\БОГАТЫРИ\WhatsApp Image 2023-02-02 at 09.48.44.jpeg"/>
          <p:cNvPicPr>
            <a:picLocks noChangeAspect="1" noChangeArrowheads="1"/>
          </p:cNvPicPr>
          <p:nvPr/>
        </p:nvPicPr>
        <p:blipFill>
          <a:blip r:embed="rId4" cstate="print"/>
          <a:srcRect t="9598"/>
          <a:stretch>
            <a:fillRect/>
          </a:stretch>
        </p:blipFill>
        <p:spPr bwMode="auto">
          <a:xfrm>
            <a:off x="8106032" y="1458098"/>
            <a:ext cx="3476594" cy="23650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C:\Users\денис\Downloads\WhatsApp Image 2023-02-03 at 20.57.17.jpeg"/>
          <p:cNvPicPr>
            <a:picLocks noChangeAspect="1" noChangeArrowheads="1"/>
          </p:cNvPicPr>
          <p:nvPr/>
        </p:nvPicPr>
        <p:blipFill>
          <a:blip r:embed="rId5" cstate="print"/>
          <a:srcRect t="32117" b="22448"/>
          <a:stretch>
            <a:fillRect/>
          </a:stretch>
        </p:blipFill>
        <p:spPr bwMode="auto">
          <a:xfrm>
            <a:off x="436606" y="3496796"/>
            <a:ext cx="5865341" cy="23642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1" name="Picture 5" descr="C:\Users\денис\Downloads\WhatsApp Image 2023-02-03 at 21.07.45.jpeg"/>
          <p:cNvPicPr>
            <a:picLocks noChangeAspect="1" noChangeArrowheads="1"/>
          </p:cNvPicPr>
          <p:nvPr/>
        </p:nvPicPr>
        <p:blipFill>
          <a:blip r:embed="rId6" cstate="print"/>
          <a:srcRect l="8496" t="27252" r="14501" b="2937"/>
          <a:stretch>
            <a:fillRect/>
          </a:stretch>
        </p:blipFill>
        <p:spPr bwMode="auto">
          <a:xfrm>
            <a:off x="6598508" y="4061522"/>
            <a:ext cx="3377514" cy="26481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5167916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712</TotalTime>
  <Words>619</Words>
  <Application>Microsoft Office PowerPoint</Application>
  <PresentationFormat>Произвольный</PresentationFormat>
  <Paragraphs>78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i-a-v78@mail.ru</dc:creator>
  <cp:lastModifiedBy>денис</cp:lastModifiedBy>
  <cp:revision>17</cp:revision>
  <dcterms:created xsi:type="dcterms:W3CDTF">2023-01-29T15:30:29Z</dcterms:created>
  <dcterms:modified xsi:type="dcterms:W3CDTF">2023-02-04T14:14:39Z</dcterms:modified>
</cp:coreProperties>
</file>